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Hagrid" panose="020B0604020202020204" charset="0"/>
      <p:regular r:id="rId14"/>
    </p:embeddedFont>
    <p:embeddedFont>
      <p:font typeface="Hagrid Bold" panose="020B0604020202020204" charset="0"/>
      <p:regular r:id="rId15"/>
    </p:embeddedFont>
    <p:embeddedFont>
      <p:font typeface="Body Text" panose="020B0604020202020204" charset="0"/>
      <p:regular r:id="rId16"/>
    </p:embeddedFont>
    <p:embeddedFont>
      <p:font typeface="Calibri" panose="020F0502020204030204" pitchFamily="34" charset="0"/>
      <p:regular r:id="rId17"/>
      <p:bold r:id="rId18"/>
      <p:italic r:id="rId19"/>
      <p:boldItalic r:id="rId20"/>
    </p:embeddedFont>
    <p:embeddedFont>
      <p:font typeface="Body Text Bold" panose="020B0604020202020204" charset="0"/>
      <p:regular r:id="rId21"/>
    </p:embeddedFont>
    <p:embeddedFont>
      <p:font typeface="Canva Sans Bold" panose="020B0604020202020204" charset="0"/>
      <p:regular r:id="rId22"/>
    </p:embeddedFont>
    <p:embeddedFont>
      <p:font typeface="Canva San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6.svg"/><Relationship Id="rId4" Type="http://schemas.openxmlformats.org/officeDocument/2006/relationships/image" Target="../media/image24.png"/><Relationship Id="rId9"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 Target="slide6.xml"/><Relationship Id="rId7"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4.xml"/><Relationship Id="rId4" Type="http://schemas.openxmlformats.org/officeDocument/2006/relationships/slide" Target="slide7.xml"/><Relationship Id="rId9"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4.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svg"/><Relationship Id="rId7" Type="http://schemas.openxmlformats.org/officeDocument/2006/relationships/image" Target="../media/image2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12.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056895" cy="1056895"/>
            <a:chOff x="0" y="0"/>
            <a:chExt cx="1409193" cy="1409193"/>
          </a:xfrm>
        </p:grpSpPr>
        <p:grpSp>
          <p:nvGrpSpPr>
            <p:cNvPr id="3" name="Group 3"/>
            <p:cNvGrpSpPr/>
            <p:nvPr/>
          </p:nvGrpSpPr>
          <p:grpSpPr>
            <a:xfrm>
              <a:off x="206372" y="206372"/>
              <a:ext cx="996450" cy="99645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D883D"/>
              </a:solidFill>
            </p:spPr>
          </p:sp>
          <p:sp>
            <p:nvSpPr>
              <p:cNvPr id="5" name="TextBox 5"/>
              <p:cNvSpPr txBox="1"/>
              <p:nvPr/>
            </p:nvSpPr>
            <p:spPr>
              <a:xfrm>
                <a:off x="0" y="9525"/>
                <a:ext cx="812800" cy="803275"/>
              </a:xfrm>
              <a:prstGeom prst="rect">
                <a:avLst/>
              </a:prstGeom>
            </p:spPr>
            <p:txBody>
              <a:bodyPr lIns="40790" tIns="40790" rIns="40790" bIns="40790" rtlCol="0" anchor="ctr"/>
              <a:lstStyle/>
              <a:p>
                <a:pPr algn="ctr">
                  <a:lnSpc>
                    <a:spcPts val="1871"/>
                  </a:lnSpc>
                </a:pPr>
                <a:endParaRPr/>
              </a:p>
            </p:txBody>
          </p:sp>
        </p:grpSp>
        <p:grpSp>
          <p:nvGrpSpPr>
            <p:cNvPr id="6" name="Group 6"/>
            <p:cNvGrpSpPr/>
            <p:nvPr/>
          </p:nvGrpSpPr>
          <p:grpSpPr>
            <a:xfrm rot="-2700000">
              <a:off x="206372" y="206372"/>
              <a:ext cx="996450" cy="99645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D883D"/>
              </a:solidFill>
            </p:spPr>
          </p:sp>
          <p:sp>
            <p:nvSpPr>
              <p:cNvPr id="8" name="TextBox 8"/>
              <p:cNvSpPr txBox="1"/>
              <p:nvPr/>
            </p:nvSpPr>
            <p:spPr>
              <a:xfrm>
                <a:off x="0" y="9525"/>
                <a:ext cx="812800" cy="803275"/>
              </a:xfrm>
              <a:prstGeom prst="rect">
                <a:avLst/>
              </a:prstGeom>
            </p:spPr>
            <p:txBody>
              <a:bodyPr lIns="40790" tIns="40790" rIns="40790" bIns="40790" rtlCol="0" anchor="ctr"/>
              <a:lstStyle/>
              <a:p>
                <a:pPr algn="ctr">
                  <a:lnSpc>
                    <a:spcPts val="1871"/>
                  </a:lnSpc>
                </a:pPr>
                <a:endParaRPr/>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503529">
              <a:off x="249108" y="269122"/>
              <a:ext cx="910978" cy="910978"/>
            </a:xfrm>
            <a:prstGeom prst="rect">
              <a:avLst/>
            </a:prstGeom>
          </p:spPr>
        </p:pic>
      </p:grpSp>
      <p:grpSp>
        <p:nvGrpSpPr>
          <p:cNvPr id="10" name="Group 10"/>
          <p:cNvGrpSpPr/>
          <p:nvPr/>
        </p:nvGrpSpPr>
        <p:grpSpPr>
          <a:xfrm>
            <a:off x="14859000" y="3429000"/>
            <a:ext cx="3429000" cy="3429000"/>
            <a:chOff x="0" y="0"/>
            <a:chExt cx="622120" cy="622120"/>
          </a:xfrm>
        </p:grpSpPr>
        <p:sp>
          <p:nvSpPr>
            <p:cNvPr id="11" name="Freeform 11"/>
            <p:cNvSpPr/>
            <p:nvPr/>
          </p:nvSpPr>
          <p:spPr>
            <a:xfrm>
              <a:off x="0" y="0"/>
              <a:ext cx="622120" cy="622120"/>
            </a:xfrm>
            <a:custGeom>
              <a:avLst/>
              <a:gdLst/>
              <a:ahLst/>
              <a:cxnLst/>
              <a:rect l="l" t="t" r="r" b="b"/>
              <a:pathLst>
                <a:path w="622120" h="622120">
                  <a:moveTo>
                    <a:pt x="0" y="0"/>
                  </a:moveTo>
                  <a:lnTo>
                    <a:pt x="622120" y="0"/>
                  </a:lnTo>
                  <a:lnTo>
                    <a:pt x="622120" y="622120"/>
                  </a:lnTo>
                  <a:lnTo>
                    <a:pt x="0" y="622120"/>
                  </a:lnTo>
                  <a:close/>
                </a:path>
              </a:pathLst>
            </a:custGeom>
            <a:solidFill>
              <a:srgbClr val="D46BCA"/>
            </a:solidFill>
          </p:spPr>
        </p:sp>
        <p:sp>
          <p:nvSpPr>
            <p:cNvPr id="12" name="TextBox 12"/>
            <p:cNvSpPr txBox="1"/>
            <p:nvPr/>
          </p:nvSpPr>
          <p:spPr>
            <a:xfrm>
              <a:off x="0" y="-76200"/>
              <a:ext cx="812800" cy="889000"/>
            </a:xfrm>
            <a:prstGeom prst="rect">
              <a:avLst/>
            </a:prstGeom>
          </p:spPr>
          <p:txBody>
            <a:bodyPr lIns="50800" tIns="50800" rIns="50800" bIns="50800" rtlCol="0" anchor="ctr"/>
            <a:lstStyle/>
            <a:p>
              <a:pPr algn="ctr">
                <a:lnSpc>
                  <a:spcPts val="2771"/>
                </a:lnSpc>
              </a:pPr>
              <a:endParaRPr/>
            </a:p>
          </p:txBody>
        </p:sp>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221709" y="4364377"/>
            <a:ext cx="2703583" cy="1558247"/>
          </a:xfrm>
          <a:prstGeom prst="rect">
            <a:avLst/>
          </a:prstGeom>
        </p:spPr>
      </p:pic>
      <p:grpSp>
        <p:nvGrpSpPr>
          <p:cNvPr id="14" name="Group 14"/>
          <p:cNvGrpSpPr/>
          <p:nvPr/>
        </p:nvGrpSpPr>
        <p:grpSpPr>
          <a:xfrm>
            <a:off x="1028700" y="2767655"/>
            <a:ext cx="11264566" cy="4675871"/>
            <a:chOff x="0" y="0"/>
            <a:chExt cx="15019422" cy="6234494"/>
          </a:xfrm>
        </p:grpSpPr>
        <p:sp>
          <p:nvSpPr>
            <p:cNvPr id="15" name="TextBox 15"/>
            <p:cNvSpPr txBox="1"/>
            <p:nvPr/>
          </p:nvSpPr>
          <p:spPr>
            <a:xfrm>
              <a:off x="0" y="1065233"/>
              <a:ext cx="15019422" cy="5169262"/>
            </a:xfrm>
            <a:prstGeom prst="rect">
              <a:avLst/>
            </a:prstGeom>
          </p:spPr>
          <p:txBody>
            <a:bodyPr lIns="0" tIns="0" rIns="0" bIns="0" rtlCol="0" anchor="t">
              <a:spAutoFit/>
            </a:bodyPr>
            <a:lstStyle/>
            <a:p>
              <a:pPr algn="just">
                <a:lnSpc>
                  <a:spcPts val="7436"/>
                </a:lnSpc>
              </a:pPr>
              <a:r>
                <a:rPr lang="en-US" sz="5901">
                  <a:solidFill>
                    <a:srgbClr val="D46BCA"/>
                  </a:solidFill>
                  <a:latin typeface="Hagrid Bold"/>
                </a:rPr>
                <a:t>React JS: Making Web Development Simple and Fun</a:t>
              </a:r>
            </a:p>
            <a:p>
              <a:pPr algn="just">
                <a:lnSpc>
                  <a:spcPts val="7436"/>
                </a:lnSpc>
              </a:pPr>
              <a:endParaRPr lang="en-US" sz="5901">
                <a:solidFill>
                  <a:srgbClr val="D46BCA"/>
                </a:solidFill>
                <a:latin typeface="Hagrid Bold"/>
              </a:endParaRPr>
            </a:p>
          </p:txBody>
        </p:sp>
        <p:sp>
          <p:nvSpPr>
            <p:cNvPr id="16" name="TextBox 16"/>
            <p:cNvSpPr txBox="1"/>
            <p:nvPr/>
          </p:nvSpPr>
          <p:spPr>
            <a:xfrm>
              <a:off x="0" y="-95250"/>
              <a:ext cx="15019422" cy="1107016"/>
            </a:xfrm>
            <a:prstGeom prst="rect">
              <a:avLst/>
            </a:prstGeom>
          </p:spPr>
          <p:txBody>
            <a:bodyPr lIns="0" tIns="0" rIns="0" bIns="0" rtlCol="0" anchor="t">
              <a:spAutoFit/>
            </a:bodyPr>
            <a:lstStyle/>
            <a:p>
              <a:pPr>
                <a:lnSpc>
                  <a:spcPts val="7000"/>
                </a:lnSpc>
                <a:spcBef>
                  <a:spcPct val="0"/>
                </a:spcBef>
              </a:pPr>
              <a:r>
                <a:rPr lang="en-US" sz="5000" spc="-50">
                  <a:solidFill>
                    <a:srgbClr val="191919"/>
                  </a:solidFill>
                  <a:latin typeface="Body Text"/>
                </a:rPr>
                <a:t>Web Engineering  </a:t>
              </a:r>
            </a:p>
          </p:txBody>
        </p:sp>
      </p:grpSp>
      <p:sp>
        <p:nvSpPr>
          <p:cNvPr id="17" name="TextBox 17"/>
          <p:cNvSpPr txBox="1"/>
          <p:nvPr/>
        </p:nvSpPr>
        <p:spPr>
          <a:xfrm>
            <a:off x="1028700" y="8845550"/>
            <a:ext cx="9917709" cy="412750"/>
          </a:xfrm>
          <a:prstGeom prst="rect">
            <a:avLst/>
          </a:prstGeom>
        </p:spPr>
        <p:txBody>
          <a:bodyPr lIns="0" tIns="0" rIns="0" bIns="0" rtlCol="0" anchor="t">
            <a:spAutoFit/>
          </a:bodyPr>
          <a:lstStyle/>
          <a:p>
            <a:pPr>
              <a:lnSpc>
                <a:spcPts val="3499"/>
              </a:lnSpc>
              <a:spcBef>
                <a:spcPct val="0"/>
              </a:spcBef>
            </a:pPr>
            <a:r>
              <a:rPr lang="en-US" sz="2499" spc="249">
                <a:solidFill>
                  <a:srgbClr val="191919"/>
                </a:solidFill>
                <a:latin typeface="Body Text"/>
              </a:rPr>
              <a:t>ALIMA KHAN 19SW102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5356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46782"/>
            <a:ext cx="3166875" cy="527813"/>
            <a:chOff x="0" y="0"/>
            <a:chExt cx="4222500" cy="703750"/>
          </a:xfrm>
        </p:grpSpPr>
        <p:grpSp>
          <p:nvGrpSpPr>
            <p:cNvPr id="3" name="Group 3"/>
            <p:cNvGrpSpPr>
              <a:grpSpLocks noChangeAspect="1"/>
            </p:cNvGrpSpPr>
            <p:nvPr/>
          </p:nvGrpSpPr>
          <p:grpSpPr>
            <a:xfrm>
              <a:off x="0" y="0"/>
              <a:ext cx="4222500" cy="703750"/>
              <a:chOff x="0" y="0"/>
              <a:chExt cx="7112000" cy="1185333"/>
            </a:xfrm>
          </p:grpSpPr>
          <p:sp>
            <p:nvSpPr>
              <p:cNvPr id="4" name="Freeform 4"/>
              <p:cNvSpPr/>
              <p:nvPr/>
            </p:nvSpPr>
            <p:spPr>
              <a:xfrm>
                <a:off x="-8255" y="-5038"/>
                <a:ext cx="7128552" cy="1198584"/>
              </a:xfrm>
              <a:custGeom>
                <a:avLst/>
                <a:gdLst/>
                <a:ahLst/>
                <a:cxnLst/>
                <a:rect l="l" t="t" r="r" b="b"/>
                <a:pathLst>
                  <a:path w="7128552" h="1198584">
                    <a:moveTo>
                      <a:pt x="621961" y="20193"/>
                    </a:moveTo>
                    <a:cubicBezTo>
                      <a:pt x="628650" y="0"/>
                      <a:pt x="657860" y="0"/>
                      <a:pt x="664549" y="20193"/>
                    </a:cubicBezTo>
                    <a:lnTo>
                      <a:pt x="799084" y="425831"/>
                    </a:lnTo>
                    <a:cubicBezTo>
                      <a:pt x="802090" y="434891"/>
                      <a:pt x="810683" y="440987"/>
                      <a:pt x="820378" y="440987"/>
                    </a:cubicBezTo>
                    <a:lnTo>
                      <a:pt x="1255818" y="440987"/>
                    </a:lnTo>
                    <a:cubicBezTo>
                      <a:pt x="1277493" y="440987"/>
                      <a:pt x="1286552" y="468207"/>
                      <a:pt x="1268942" y="480695"/>
                    </a:cubicBezTo>
                    <a:lnTo>
                      <a:pt x="916728" y="731393"/>
                    </a:lnTo>
                    <a:cubicBezTo>
                      <a:pt x="908898" y="736887"/>
                      <a:pt x="905595" y="746865"/>
                      <a:pt x="908600" y="755947"/>
                    </a:cubicBezTo>
                    <a:lnTo>
                      <a:pt x="1043136" y="1161542"/>
                    </a:lnTo>
                    <a:cubicBezTo>
                      <a:pt x="1049824" y="1181778"/>
                      <a:pt x="1026202" y="1198584"/>
                      <a:pt x="1008676" y="1186096"/>
                    </a:cubicBezTo>
                    <a:lnTo>
                      <a:pt x="656421" y="935398"/>
                    </a:lnTo>
                    <a:cubicBezTo>
                      <a:pt x="648533" y="929810"/>
                      <a:pt x="637977" y="929810"/>
                      <a:pt x="630089" y="935398"/>
                    </a:cubicBezTo>
                    <a:lnTo>
                      <a:pt x="277834" y="1186096"/>
                    </a:lnTo>
                    <a:cubicBezTo>
                      <a:pt x="260265" y="1198584"/>
                      <a:pt x="236686" y="1181778"/>
                      <a:pt x="243374" y="1161542"/>
                    </a:cubicBezTo>
                    <a:lnTo>
                      <a:pt x="377910" y="755904"/>
                    </a:lnTo>
                    <a:cubicBezTo>
                      <a:pt x="380915" y="746823"/>
                      <a:pt x="377612" y="736845"/>
                      <a:pt x="369782" y="731351"/>
                    </a:cubicBezTo>
                    <a:lnTo>
                      <a:pt x="17568" y="480738"/>
                    </a:lnTo>
                    <a:cubicBezTo>
                      <a:pt x="0" y="468249"/>
                      <a:pt x="9017" y="441029"/>
                      <a:pt x="30692" y="441029"/>
                    </a:cubicBezTo>
                    <a:lnTo>
                      <a:pt x="466090" y="441029"/>
                    </a:lnTo>
                    <a:cubicBezTo>
                      <a:pt x="475827" y="441029"/>
                      <a:pt x="484420" y="434933"/>
                      <a:pt x="487426" y="425874"/>
                    </a:cubicBezTo>
                    <a:lnTo>
                      <a:pt x="621961" y="20193"/>
                    </a:lnTo>
                    <a:close/>
                    <a:moveTo>
                      <a:pt x="2082461" y="20193"/>
                    </a:moveTo>
                    <a:cubicBezTo>
                      <a:pt x="2089150" y="0"/>
                      <a:pt x="2118360" y="0"/>
                      <a:pt x="2125049" y="20193"/>
                    </a:cubicBezTo>
                    <a:lnTo>
                      <a:pt x="2259584" y="425831"/>
                    </a:lnTo>
                    <a:cubicBezTo>
                      <a:pt x="2262590" y="434891"/>
                      <a:pt x="2271183" y="440987"/>
                      <a:pt x="2280878" y="440987"/>
                    </a:cubicBezTo>
                    <a:lnTo>
                      <a:pt x="2716318" y="440987"/>
                    </a:lnTo>
                    <a:cubicBezTo>
                      <a:pt x="2737993" y="440987"/>
                      <a:pt x="2747052" y="468207"/>
                      <a:pt x="2729442" y="480695"/>
                    </a:cubicBezTo>
                    <a:lnTo>
                      <a:pt x="2377228" y="731393"/>
                    </a:lnTo>
                    <a:cubicBezTo>
                      <a:pt x="2369398" y="736887"/>
                      <a:pt x="2366095" y="746865"/>
                      <a:pt x="2369100" y="755947"/>
                    </a:cubicBezTo>
                    <a:lnTo>
                      <a:pt x="2503636" y="1161542"/>
                    </a:lnTo>
                    <a:cubicBezTo>
                      <a:pt x="2510324" y="1181778"/>
                      <a:pt x="2486702" y="1198584"/>
                      <a:pt x="2469176" y="1186096"/>
                    </a:cubicBezTo>
                    <a:lnTo>
                      <a:pt x="2116921" y="935398"/>
                    </a:lnTo>
                    <a:cubicBezTo>
                      <a:pt x="2109033" y="929810"/>
                      <a:pt x="2098477" y="929810"/>
                      <a:pt x="2090589" y="935398"/>
                    </a:cubicBezTo>
                    <a:lnTo>
                      <a:pt x="1738334" y="1186096"/>
                    </a:lnTo>
                    <a:cubicBezTo>
                      <a:pt x="1720765" y="1198584"/>
                      <a:pt x="1697186" y="1181778"/>
                      <a:pt x="1703874" y="1161542"/>
                    </a:cubicBezTo>
                    <a:lnTo>
                      <a:pt x="1838410" y="755904"/>
                    </a:lnTo>
                    <a:cubicBezTo>
                      <a:pt x="1841415" y="746823"/>
                      <a:pt x="1838112" y="736845"/>
                      <a:pt x="1830282" y="731351"/>
                    </a:cubicBezTo>
                    <a:lnTo>
                      <a:pt x="1478068" y="480738"/>
                    </a:lnTo>
                    <a:cubicBezTo>
                      <a:pt x="1460500" y="468249"/>
                      <a:pt x="1469517" y="441029"/>
                      <a:pt x="1491192" y="441029"/>
                    </a:cubicBezTo>
                    <a:lnTo>
                      <a:pt x="1926590" y="441029"/>
                    </a:lnTo>
                    <a:cubicBezTo>
                      <a:pt x="1936327" y="441029"/>
                      <a:pt x="1944920" y="434933"/>
                      <a:pt x="1947926" y="425874"/>
                    </a:cubicBezTo>
                    <a:lnTo>
                      <a:pt x="2082461" y="20193"/>
                    </a:lnTo>
                    <a:moveTo>
                      <a:pt x="3542961" y="20193"/>
                    </a:moveTo>
                    <a:cubicBezTo>
                      <a:pt x="3549650" y="0"/>
                      <a:pt x="3578860" y="0"/>
                      <a:pt x="3585549" y="20193"/>
                    </a:cubicBezTo>
                    <a:lnTo>
                      <a:pt x="3720084" y="425831"/>
                    </a:lnTo>
                    <a:cubicBezTo>
                      <a:pt x="3723089" y="434891"/>
                      <a:pt x="3731683" y="440987"/>
                      <a:pt x="3741378" y="440987"/>
                    </a:cubicBezTo>
                    <a:lnTo>
                      <a:pt x="4176818" y="440987"/>
                    </a:lnTo>
                    <a:cubicBezTo>
                      <a:pt x="4198493" y="440987"/>
                      <a:pt x="4207552" y="468207"/>
                      <a:pt x="4189942" y="480695"/>
                    </a:cubicBezTo>
                    <a:lnTo>
                      <a:pt x="3837728" y="731393"/>
                    </a:lnTo>
                    <a:cubicBezTo>
                      <a:pt x="3829898" y="736887"/>
                      <a:pt x="3826595" y="746865"/>
                      <a:pt x="3829600" y="755947"/>
                    </a:cubicBezTo>
                    <a:lnTo>
                      <a:pt x="3964136" y="1161542"/>
                    </a:lnTo>
                    <a:cubicBezTo>
                      <a:pt x="3970824" y="1181778"/>
                      <a:pt x="3947202" y="1198584"/>
                      <a:pt x="3929676" y="1186096"/>
                    </a:cubicBezTo>
                    <a:lnTo>
                      <a:pt x="3577421" y="935398"/>
                    </a:lnTo>
                    <a:cubicBezTo>
                      <a:pt x="3569533" y="929810"/>
                      <a:pt x="3558977" y="929810"/>
                      <a:pt x="3551090" y="935398"/>
                    </a:cubicBezTo>
                    <a:lnTo>
                      <a:pt x="3198834" y="1186096"/>
                    </a:lnTo>
                    <a:cubicBezTo>
                      <a:pt x="3181265" y="1198584"/>
                      <a:pt x="3157686" y="1181778"/>
                      <a:pt x="3164374" y="1161542"/>
                    </a:cubicBezTo>
                    <a:lnTo>
                      <a:pt x="3298910" y="755904"/>
                    </a:lnTo>
                    <a:cubicBezTo>
                      <a:pt x="3301915" y="746823"/>
                      <a:pt x="3298612" y="736845"/>
                      <a:pt x="3290782" y="731351"/>
                    </a:cubicBezTo>
                    <a:lnTo>
                      <a:pt x="2938568" y="480738"/>
                    </a:lnTo>
                    <a:cubicBezTo>
                      <a:pt x="2921000" y="468249"/>
                      <a:pt x="2930017" y="441029"/>
                      <a:pt x="2951692" y="441029"/>
                    </a:cubicBezTo>
                    <a:lnTo>
                      <a:pt x="3387090" y="441029"/>
                    </a:lnTo>
                    <a:cubicBezTo>
                      <a:pt x="3396827" y="441029"/>
                      <a:pt x="3405421" y="434933"/>
                      <a:pt x="3408426" y="425874"/>
                    </a:cubicBezTo>
                    <a:lnTo>
                      <a:pt x="3542961" y="20193"/>
                    </a:lnTo>
                    <a:moveTo>
                      <a:pt x="5003461" y="20193"/>
                    </a:moveTo>
                    <a:cubicBezTo>
                      <a:pt x="5010150" y="0"/>
                      <a:pt x="5039360" y="0"/>
                      <a:pt x="5046049" y="20193"/>
                    </a:cubicBezTo>
                    <a:lnTo>
                      <a:pt x="5180584" y="425831"/>
                    </a:lnTo>
                    <a:cubicBezTo>
                      <a:pt x="5183589" y="434891"/>
                      <a:pt x="5192183" y="440987"/>
                      <a:pt x="5201878" y="440987"/>
                    </a:cubicBezTo>
                    <a:lnTo>
                      <a:pt x="5637318" y="440987"/>
                    </a:lnTo>
                    <a:cubicBezTo>
                      <a:pt x="5658993" y="440987"/>
                      <a:pt x="5668052" y="468207"/>
                      <a:pt x="5650442" y="480695"/>
                    </a:cubicBezTo>
                    <a:lnTo>
                      <a:pt x="5298228" y="731393"/>
                    </a:lnTo>
                    <a:cubicBezTo>
                      <a:pt x="5290398" y="736887"/>
                      <a:pt x="5287095" y="746865"/>
                      <a:pt x="5290100" y="755947"/>
                    </a:cubicBezTo>
                    <a:lnTo>
                      <a:pt x="5424636" y="1161542"/>
                    </a:lnTo>
                    <a:cubicBezTo>
                      <a:pt x="5431324" y="1181778"/>
                      <a:pt x="5407702" y="1198584"/>
                      <a:pt x="5390176" y="1186096"/>
                    </a:cubicBezTo>
                    <a:lnTo>
                      <a:pt x="5037921" y="935398"/>
                    </a:lnTo>
                    <a:cubicBezTo>
                      <a:pt x="5030033" y="929810"/>
                      <a:pt x="5019477" y="929810"/>
                      <a:pt x="5011590" y="935398"/>
                    </a:cubicBezTo>
                    <a:lnTo>
                      <a:pt x="4659334" y="1186096"/>
                    </a:lnTo>
                    <a:cubicBezTo>
                      <a:pt x="4641765" y="1198584"/>
                      <a:pt x="4618186" y="1181778"/>
                      <a:pt x="4624874" y="1161542"/>
                    </a:cubicBezTo>
                    <a:lnTo>
                      <a:pt x="4759410" y="755904"/>
                    </a:lnTo>
                    <a:cubicBezTo>
                      <a:pt x="4762415" y="746823"/>
                      <a:pt x="4759112" y="736845"/>
                      <a:pt x="4751282" y="731351"/>
                    </a:cubicBezTo>
                    <a:lnTo>
                      <a:pt x="4399068" y="480738"/>
                    </a:lnTo>
                    <a:cubicBezTo>
                      <a:pt x="4381500" y="468249"/>
                      <a:pt x="4390517" y="441029"/>
                      <a:pt x="4412192" y="441029"/>
                    </a:cubicBezTo>
                    <a:lnTo>
                      <a:pt x="4847590" y="441029"/>
                    </a:lnTo>
                    <a:cubicBezTo>
                      <a:pt x="4857327" y="441029"/>
                      <a:pt x="4865921" y="434933"/>
                      <a:pt x="4868926" y="425874"/>
                    </a:cubicBezTo>
                    <a:lnTo>
                      <a:pt x="5003461" y="20193"/>
                    </a:lnTo>
                    <a:moveTo>
                      <a:pt x="6463961" y="20193"/>
                    </a:moveTo>
                    <a:cubicBezTo>
                      <a:pt x="6470650" y="0"/>
                      <a:pt x="6499860" y="0"/>
                      <a:pt x="6506549" y="20193"/>
                    </a:cubicBezTo>
                    <a:lnTo>
                      <a:pt x="6641084" y="425831"/>
                    </a:lnTo>
                    <a:cubicBezTo>
                      <a:pt x="6644089" y="434891"/>
                      <a:pt x="6652684" y="440987"/>
                      <a:pt x="6662378" y="440987"/>
                    </a:cubicBezTo>
                    <a:lnTo>
                      <a:pt x="7097818" y="440987"/>
                    </a:lnTo>
                    <a:cubicBezTo>
                      <a:pt x="7119493" y="440987"/>
                      <a:pt x="7128552" y="468207"/>
                      <a:pt x="7110942" y="480695"/>
                    </a:cubicBezTo>
                    <a:lnTo>
                      <a:pt x="6758728" y="731393"/>
                    </a:lnTo>
                    <a:cubicBezTo>
                      <a:pt x="6750898" y="736887"/>
                      <a:pt x="6747595" y="746865"/>
                      <a:pt x="6750600" y="755947"/>
                    </a:cubicBezTo>
                    <a:lnTo>
                      <a:pt x="6885136" y="1161542"/>
                    </a:lnTo>
                    <a:cubicBezTo>
                      <a:pt x="6891824" y="1181778"/>
                      <a:pt x="6868202" y="1198584"/>
                      <a:pt x="6850676" y="1186096"/>
                    </a:cubicBezTo>
                    <a:lnTo>
                      <a:pt x="6498421" y="935398"/>
                    </a:lnTo>
                    <a:cubicBezTo>
                      <a:pt x="6490533" y="929810"/>
                      <a:pt x="6479977" y="929810"/>
                      <a:pt x="6472090" y="935398"/>
                    </a:cubicBezTo>
                    <a:lnTo>
                      <a:pt x="6119834" y="1186096"/>
                    </a:lnTo>
                    <a:cubicBezTo>
                      <a:pt x="6102265" y="1198584"/>
                      <a:pt x="6078686" y="1181778"/>
                      <a:pt x="6085374" y="1161542"/>
                    </a:cubicBezTo>
                    <a:lnTo>
                      <a:pt x="6219910" y="755904"/>
                    </a:lnTo>
                    <a:cubicBezTo>
                      <a:pt x="6222915" y="746823"/>
                      <a:pt x="6219612" y="736845"/>
                      <a:pt x="6211782" y="731351"/>
                    </a:cubicBezTo>
                    <a:lnTo>
                      <a:pt x="5859568" y="480738"/>
                    </a:lnTo>
                    <a:cubicBezTo>
                      <a:pt x="5842000" y="468249"/>
                      <a:pt x="5851017" y="441029"/>
                      <a:pt x="5872692" y="441029"/>
                    </a:cubicBezTo>
                    <a:lnTo>
                      <a:pt x="6308090" y="441029"/>
                    </a:lnTo>
                    <a:cubicBezTo>
                      <a:pt x="6317827" y="441029"/>
                      <a:pt x="6326421" y="434933"/>
                      <a:pt x="6329426" y="425874"/>
                    </a:cubicBezTo>
                    <a:lnTo>
                      <a:pt x="6463961" y="20193"/>
                    </a:lnTo>
                  </a:path>
                </a:pathLst>
              </a:custGeom>
              <a:solidFill>
                <a:srgbClr val="D46BCA"/>
              </a:solidFill>
            </p:spPr>
          </p:sp>
        </p:grpSp>
      </p:grpSp>
      <p:grpSp>
        <p:nvGrpSpPr>
          <p:cNvPr id="5" name="Group 5"/>
          <p:cNvGrpSpPr/>
          <p:nvPr/>
        </p:nvGrpSpPr>
        <p:grpSpPr>
          <a:xfrm>
            <a:off x="10079598" y="2946782"/>
            <a:ext cx="3166875" cy="527813"/>
            <a:chOff x="0" y="0"/>
            <a:chExt cx="4222500" cy="703750"/>
          </a:xfrm>
        </p:grpSpPr>
        <p:grpSp>
          <p:nvGrpSpPr>
            <p:cNvPr id="6" name="Group 6"/>
            <p:cNvGrpSpPr>
              <a:grpSpLocks noChangeAspect="1"/>
            </p:cNvGrpSpPr>
            <p:nvPr/>
          </p:nvGrpSpPr>
          <p:grpSpPr>
            <a:xfrm>
              <a:off x="0" y="0"/>
              <a:ext cx="4222500" cy="703750"/>
              <a:chOff x="0" y="0"/>
              <a:chExt cx="7112000" cy="1185333"/>
            </a:xfrm>
          </p:grpSpPr>
          <p:sp>
            <p:nvSpPr>
              <p:cNvPr id="7" name="Freeform 7"/>
              <p:cNvSpPr/>
              <p:nvPr/>
            </p:nvSpPr>
            <p:spPr>
              <a:xfrm>
                <a:off x="-12700" y="0"/>
                <a:ext cx="5676900" cy="1193800"/>
              </a:xfrm>
              <a:custGeom>
                <a:avLst/>
                <a:gdLst/>
                <a:ahLst/>
                <a:cxnLst/>
                <a:rect l="l" t="t" r="r" b="b"/>
                <a:pathLst>
                  <a:path w="5676900" h="11938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moveTo>
                      <a:pt x="2082800" y="12700"/>
                    </a:moveTo>
                    <a:cubicBezTo>
                      <a:pt x="2095500" y="0"/>
                      <a:pt x="2120900" y="0"/>
                      <a:pt x="2133600" y="12700"/>
                    </a:cubicBezTo>
                    <a:lnTo>
                      <a:pt x="2260600" y="419100"/>
                    </a:lnTo>
                    <a:cubicBezTo>
                      <a:pt x="2273300" y="431800"/>
                      <a:pt x="2273300" y="431800"/>
                      <a:pt x="2286000" y="431800"/>
                    </a:cubicBezTo>
                    <a:lnTo>
                      <a:pt x="2717800" y="431800"/>
                    </a:lnTo>
                    <a:cubicBezTo>
                      <a:pt x="2743200" y="431800"/>
                      <a:pt x="2755900" y="457200"/>
                      <a:pt x="2730500" y="469900"/>
                    </a:cubicBezTo>
                    <a:lnTo>
                      <a:pt x="2387600" y="723900"/>
                    </a:lnTo>
                    <a:cubicBezTo>
                      <a:pt x="2374900" y="736600"/>
                      <a:pt x="2374900" y="736600"/>
                      <a:pt x="2374900" y="749300"/>
                    </a:cubicBezTo>
                    <a:lnTo>
                      <a:pt x="2501900" y="1155700"/>
                    </a:lnTo>
                    <a:cubicBezTo>
                      <a:pt x="2514600" y="1181100"/>
                      <a:pt x="2489200" y="1193800"/>
                      <a:pt x="2476500" y="1181100"/>
                    </a:cubicBezTo>
                    <a:lnTo>
                      <a:pt x="2120900" y="927100"/>
                    </a:lnTo>
                    <a:cubicBezTo>
                      <a:pt x="2108200" y="927100"/>
                      <a:pt x="2108200" y="927100"/>
                      <a:pt x="2095500" y="927100"/>
                    </a:cubicBezTo>
                    <a:lnTo>
                      <a:pt x="1739900" y="1181100"/>
                    </a:lnTo>
                    <a:cubicBezTo>
                      <a:pt x="1727200" y="1193800"/>
                      <a:pt x="1701800" y="1181100"/>
                      <a:pt x="1714500" y="1155700"/>
                    </a:cubicBezTo>
                    <a:lnTo>
                      <a:pt x="1841500" y="749300"/>
                    </a:lnTo>
                    <a:cubicBezTo>
                      <a:pt x="1841500" y="736600"/>
                      <a:pt x="1841500" y="736600"/>
                      <a:pt x="1828800" y="723900"/>
                    </a:cubicBezTo>
                    <a:lnTo>
                      <a:pt x="1485900" y="469900"/>
                    </a:lnTo>
                    <a:cubicBezTo>
                      <a:pt x="1460500" y="457200"/>
                      <a:pt x="1473200" y="431800"/>
                      <a:pt x="1498600" y="431800"/>
                    </a:cubicBezTo>
                    <a:lnTo>
                      <a:pt x="1930400" y="431800"/>
                    </a:lnTo>
                    <a:cubicBezTo>
                      <a:pt x="1943100" y="431800"/>
                      <a:pt x="1943100" y="431800"/>
                      <a:pt x="1955800" y="419100"/>
                    </a:cubicBezTo>
                    <a:lnTo>
                      <a:pt x="2082800" y="12700"/>
                    </a:lnTo>
                    <a:moveTo>
                      <a:pt x="3543300" y="12700"/>
                    </a:moveTo>
                    <a:cubicBezTo>
                      <a:pt x="3556000" y="0"/>
                      <a:pt x="3581400" y="0"/>
                      <a:pt x="3594100" y="12700"/>
                    </a:cubicBezTo>
                    <a:lnTo>
                      <a:pt x="3721100" y="419100"/>
                    </a:lnTo>
                    <a:cubicBezTo>
                      <a:pt x="3733800" y="431800"/>
                      <a:pt x="3733800" y="431800"/>
                      <a:pt x="3746500" y="431800"/>
                    </a:cubicBezTo>
                    <a:lnTo>
                      <a:pt x="4178300" y="431800"/>
                    </a:lnTo>
                    <a:cubicBezTo>
                      <a:pt x="4203700" y="431800"/>
                      <a:pt x="4216400" y="457200"/>
                      <a:pt x="4191000" y="469900"/>
                    </a:cubicBezTo>
                    <a:lnTo>
                      <a:pt x="3848100" y="723900"/>
                    </a:lnTo>
                    <a:cubicBezTo>
                      <a:pt x="3835400" y="736600"/>
                      <a:pt x="3835400" y="736600"/>
                      <a:pt x="3835400" y="749300"/>
                    </a:cubicBezTo>
                    <a:lnTo>
                      <a:pt x="3962400" y="1155700"/>
                    </a:lnTo>
                    <a:cubicBezTo>
                      <a:pt x="3975100" y="1181100"/>
                      <a:pt x="3949700" y="1193800"/>
                      <a:pt x="3937000" y="1181100"/>
                    </a:cubicBezTo>
                    <a:lnTo>
                      <a:pt x="3581400" y="927100"/>
                    </a:lnTo>
                    <a:cubicBezTo>
                      <a:pt x="3568700" y="927100"/>
                      <a:pt x="3568700" y="927100"/>
                      <a:pt x="3556000" y="927100"/>
                    </a:cubicBezTo>
                    <a:lnTo>
                      <a:pt x="3200400" y="1181100"/>
                    </a:lnTo>
                    <a:cubicBezTo>
                      <a:pt x="3187700" y="1193800"/>
                      <a:pt x="3162300" y="1181100"/>
                      <a:pt x="3175000" y="1155700"/>
                    </a:cubicBezTo>
                    <a:lnTo>
                      <a:pt x="3302000" y="749300"/>
                    </a:lnTo>
                    <a:cubicBezTo>
                      <a:pt x="3302000" y="736600"/>
                      <a:pt x="3302000" y="736600"/>
                      <a:pt x="3289300" y="723900"/>
                    </a:cubicBezTo>
                    <a:lnTo>
                      <a:pt x="2946400" y="469900"/>
                    </a:lnTo>
                    <a:cubicBezTo>
                      <a:pt x="2921000" y="457200"/>
                      <a:pt x="2933700" y="431800"/>
                      <a:pt x="2959100" y="431800"/>
                    </a:cubicBezTo>
                    <a:lnTo>
                      <a:pt x="3390900" y="431800"/>
                    </a:lnTo>
                    <a:cubicBezTo>
                      <a:pt x="3403600" y="431800"/>
                      <a:pt x="3403600" y="431800"/>
                      <a:pt x="3416300" y="419100"/>
                    </a:cubicBezTo>
                    <a:lnTo>
                      <a:pt x="3543300" y="12700"/>
                    </a:lnTo>
                    <a:moveTo>
                      <a:pt x="5003800" y="12700"/>
                    </a:moveTo>
                    <a:cubicBezTo>
                      <a:pt x="5016500" y="0"/>
                      <a:pt x="5041900" y="0"/>
                      <a:pt x="5054600" y="12700"/>
                    </a:cubicBezTo>
                    <a:lnTo>
                      <a:pt x="5181600" y="419100"/>
                    </a:lnTo>
                    <a:cubicBezTo>
                      <a:pt x="5194300" y="431800"/>
                      <a:pt x="5194300" y="431800"/>
                      <a:pt x="5207000" y="431800"/>
                    </a:cubicBezTo>
                    <a:lnTo>
                      <a:pt x="5638800" y="431800"/>
                    </a:lnTo>
                    <a:cubicBezTo>
                      <a:pt x="5664200" y="431800"/>
                      <a:pt x="5676900" y="457200"/>
                      <a:pt x="5651500" y="469900"/>
                    </a:cubicBezTo>
                    <a:lnTo>
                      <a:pt x="5308600" y="723900"/>
                    </a:lnTo>
                    <a:cubicBezTo>
                      <a:pt x="5295900" y="736600"/>
                      <a:pt x="5295900" y="736600"/>
                      <a:pt x="5295900" y="749300"/>
                    </a:cubicBezTo>
                    <a:lnTo>
                      <a:pt x="5422900" y="1155700"/>
                    </a:lnTo>
                    <a:cubicBezTo>
                      <a:pt x="5435600" y="1181100"/>
                      <a:pt x="5410200" y="1193800"/>
                      <a:pt x="5397500" y="1181100"/>
                    </a:cubicBezTo>
                    <a:lnTo>
                      <a:pt x="5041900" y="927100"/>
                    </a:lnTo>
                    <a:cubicBezTo>
                      <a:pt x="5029200" y="927100"/>
                      <a:pt x="5029200" y="927100"/>
                      <a:pt x="5016500" y="927100"/>
                    </a:cubicBezTo>
                    <a:lnTo>
                      <a:pt x="4660900" y="1181100"/>
                    </a:lnTo>
                    <a:cubicBezTo>
                      <a:pt x="4648200" y="1193800"/>
                      <a:pt x="4622800" y="1181100"/>
                      <a:pt x="4635500" y="1155700"/>
                    </a:cubicBezTo>
                    <a:lnTo>
                      <a:pt x="4762500" y="749300"/>
                    </a:lnTo>
                    <a:cubicBezTo>
                      <a:pt x="4762500" y="736600"/>
                      <a:pt x="4762500" y="736600"/>
                      <a:pt x="4749800" y="723900"/>
                    </a:cubicBezTo>
                    <a:lnTo>
                      <a:pt x="4406900" y="469900"/>
                    </a:lnTo>
                    <a:cubicBezTo>
                      <a:pt x="4381500" y="457200"/>
                      <a:pt x="4394200" y="431800"/>
                      <a:pt x="4419600" y="431800"/>
                    </a:cubicBezTo>
                    <a:lnTo>
                      <a:pt x="4851400" y="431800"/>
                    </a:lnTo>
                    <a:cubicBezTo>
                      <a:pt x="4864100" y="431800"/>
                      <a:pt x="4864100" y="431800"/>
                      <a:pt x="4876800" y="419100"/>
                    </a:cubicBezTo>
                    <a:lnTo>
                      <a:pt x="5003800" y="12700"/>
                    </a:lnTo>
                  </a:path>
                </a:pathLst>
              </a:custGeom>
              <a:solidFill>
                <a:srgbClr val="D46BCA"/>
              </a:solidFill>
            </p:spPr>
          </p:sp>
          <p:sp>
            <p:nvSpPr>
              <p:cNvPr id="8" name="Freeform 8"/>
              <p:cNvSpPr/>
              <p:nvPr/>
            </p:nvSpPr>
            <p:spPr>
              <a:xfrm>
                <a:off x="5829300" y="0"/>
                <a:ext cx="1295400" cy="1193800"/>
              </a:xfrm>
              <a:custGeom>
                <a:avLst/>
                <a:gdLst/>
                <a:ahLst/>
                <a:cxnLst/>
                <a:rect l="l" t="t" r="r" b="b"/>
                <a:pathLst>
                  <a:path w="1295400" h="11938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path>
                </a:pathLst>
              </a:custGeom>
              <a:solidFill>
                <a:srgbClr val="FAEFE6"/>
              </a:solidFill>
            </p:spPr>
          </p:sp>
        </p:grpSp>
      </p:grpSp>
      <p:graphicFrame>
        <p:nvGraphicFramePr>
          <p:cNvPr id="9" name="Table 9"/>
          <p:cNvGraphicFramePr>
            <a:graphicFrameLocks noGrp="1"/>
          </p:cNvGraphicFramePr>
          <p:nvPr/>
        </p:nvGraphicFramePr>
        <p:xfrm>
          <a:off x="904514" y="3812737"/>
          <a:ext cx="6156934" cy="5422900"/>
        </p:xfrm>
        <a:graphic>
          <a:graphicData uri="http://schemas.openxmlformats.org/drawingml/2006/table">
            <a:tbl>
              <a:tblPr/>
              <a:tblGrid>
                <a:gridCol w="6156934"/>
              </a:tblGrid>
              <a:tr h="1733550">
                <a:tc>
                  <a:txBody>
                    <a:bodyPr/>
                    <a:lstStyle/>
                    <a:p>
                      <a:pPr algn="l">
                        <a:lnSpc>
                          <a:spcPts val="3919"/>
                        </a:lnSpc>
                        <a:defRPr/>
                      </a:pPr>
                      <a:r>
                        <a:rPr lang="en-US" sz="2799">
                          <a:solidFill>
                            <a:srgbClr val="FAEFE6"/>
                          </a:solidFill>
                          <a:latin typeface="Hagrid"/>
                        </a:rPr>
                        <a:t>Pros of starting working with ReactJs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FAEFE6"/>
                      </a:solidFill>
                      <a:prstDash val="solid"/>
                      <a:round/>
                      <a:headEnd type="none" w="med" len="med"/>
                      <a:tailEnd type="none" w="med" len="med"/>
                    </a:lnB>
                  </a:tcPr>
                </a:tc>
              </a:tr>
              <a:tr h="2562225">
                <a:tc>
                  <a:txBody>
                    <a:bodyPr/>
                    <a:lstStyle/>
                    <a:p>
                      <a:pPr algn="l">
                        <a:lnSpc>
                          <a:spcPts val="2800"/>
                        </a:lnSpc>
                        <a:defRPr/>
                      </a:pPr>
                      <a:r>
                        <a:rPr lang="en-US" sz="2000">
                          <a:solidFill>
                            <a:srgbClr val="FAEFE6"/>
                          </a:solidFill>
                          <a:latin typeface="Body Text"/>
                        </a:rPr>
                        <a:t>Some pros of starting to work with ReactJS include its flexibility, ability to create reusable components, and a large community of developers that provide support and resources. Additionally, React's popularity in the industry can lead to increased job opportunities and a higher demand for your skills as a developer.</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AEFE6"/>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819150">
                <a:tc>
                  <a:txBody>
                    <a:bodyPr/>
                    <a:lstStyle/>
                    <a:p>
                      <a:pPr algn="l">
                        <a:lnSpc>
                          <a:spcPts val="294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bl>
          </a:graphicData>
        </a:graphic>
      </p:graphicFrame>
      <p:graphicFrame>
        <p:nvGraphicFramePr>
          <p:cNvPr id="10" name="Table 10"/>
          <p:cNvGraphicFramePr>
            <a:graphicFrameLocks noGrp="1"/>
          </p:cNvGraphicFramePr>
          <p:nvPr/>
        </p:nvGraphicFramePr>
        <p:xfrm>
          <a:off x="9899660" y="3625136"/>
          <a:ext cx="6156934" cy="5456299"/>
        </p:xfrm>
        <a:graphic>
          <a:graphicData uri="http://schemas.openxmlformats.org/drawingml/2006/table">
            <a:tbl>
              <a:tblPr/>
              <a:tblGrid>
                <a:gridCol w="6156934"/>
              </a:tblGrid>
              <a:tr h="1733550">
                <a:tc>
                  <a:txBody>
                    <a:bodyPr/>
                    <a:lstStyle/>
                    <a:p>
                      <a:pPr algn="l">
                        <a:lnSpc>
                          <a:spcPts val="3919"/>
                        </a:lnSpc>
                        <a:defRPr/>
                      </a:pPr>
                      <a:r>
                        <a:rPr lang="en-US" sz="2799">
                          <a:solidFill>
                            <a:srgbClr val="FAEFE6"/>
                          </a:solidFill>
                          <a:latin typeface="Hagrid"/>
                        </a:rPr>
                        <a:t>Cons of starting to work with ReactJs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FAEFE6"/>
                      </a:solidFill>
                      <a:prstDash val="solid"/>
                      <a:round/>
                      <a:headEnd type="none" w="med" len="med"/>
                      <a:tailEnd type="none" w="med" len="med"/>
                    </a:lnB>
                  </a:tcPr>
                </a:tc>
              </a:tr>
              <a:tr h="2447925">
                <a:tc>
                  <a:txBody>
                    <a:bodyPr/>
                    <a:lstStyle/>
                    <a:p>
                      <a:pPr algn="l">
                        <a:lnSpc>
                          <a:spcPts val="2660"/>
                        </a:lnSpc>
                        <a:defRPr/>
                      </a:pPr>
                      <a:r>
                        <a:rPr lang="en-US" sz="1900">
                          <a:solidFill>
                            <a:srgbClr val="FAEFE6"/>
                          </a:solidFill>
                          <a:latin typeface="Body Text"/>
                        </a:rPr>
                        <a:t>Some cons of starting to work with ReactJS include a steep learning curve for beginners, the need for additional tools and libraries to build a complete application, and the potential for performance issues with larger projects. Additionally, React's frequent updates and changes may require continuous learning and adaptation.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AEFE6"/>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941449">
                <a:tc>
                  <a:txBody>
                    <a:bodyPr/>
                    <a:lstStyle/>
                    <a:p>
                      <a:pPr algn="l">
                        <a:lnSpc>
                          <a:spcPts val="294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bl>
          </a:graphicData>
        </a:graphic>
      </p:graphicFrame>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flipH="1">
            <a:off x="1028700" y="9265806"/>
            <a:ext cx="226068" cy="261213"/>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708951" y="1028700"/>
            <a:ext cx="1550349" cy="1550349"/>
          </a:xfrm>
          <a:prstGeom prst="rect">
            <a:avLst/>
          </a:prstGeom>
        </p:spPr>
      </p:pic>
      <p:sp>
        <p:nvSpPr>
          <p:cNvPr id="13" name="TextBox 13"/>
          <p:cNvSpPr txBox="1"/>
          <p:nvPr/>
        </p:nvSpPr>
        <p:spPr>
          <a:xfrm>
            <a:off x="1028700" y="1019175"/>
            <a:ext cx="13138879" cy="1381125"/>
          </a:xfrm>
          <a:prstGeom prst="rect">
            <a:avLst/>
          </a:prstGeom>
        </p:spPr>
        <p:txBody>
          <a:bodyPr lIns="0" tIns="0" rIns="0" bIns="0" rtlCol="0" anchor="t">
            <a:spAutoFit/>
          </a:bodyPr>
          <a:lstStyle/>
          <a:p>
            <a:pPr marL="0" lvl="0" indent="0">
              <a:lnSpc>
                <a:spcPts val="10800"/>
              </a:lnSpc>
              <a:spcBef>
                <a:spcPct val="0"/>
              </a:spcBef>
            </a:pPr>
            <a:r>
              <a:rPr lang="en-US" sz="9000">
                <a:solidFill>
                  <a:srgbClr val="FD883D"/>
                </a:solidFill>
                <a:latin typeface="Hagrid"/>
              </a:rPr>
              <a:t>Guidence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5B694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aphicFrame>
        <p:nvGraphicFramePr>
          <p:cNvPr id="5" name="Table 5"/>
          <p:cNvGraphicFramePr>
            <a:graphicFrameLocks noGrp="1"/>
          </p:cNvGraphicFramePr>
          <p:nvPr/>
        </p:nvGraphicFramePr>
        <p:xfrm>
          <a:off x="476714" y="147638"/>
          <a:ext cx="4647433" cy="1762125"/>
        </p:xfrm>
        <a:graphic>
          <a:graphicData uri="http://schemas.openxmlformats.org/drawingml/2006/table">
            <a:tbl>
              <a:tblPr/>
              <a:tblGrid>
                <a:gridCol w="4647433"/>
              </a:tblGrid>
              <a:tr h="1762125">
                <a:tc>
                  <a:txBody>
                    <a:bodyPr/>
                    <a:lstStyle/>
                    <a:p>
                      <a:pPr algn="l">
                        <a:lnSpc>
                          <a:spcPts val="6299"/>
                        </a:lnSpc>
                        <a:defRPr/>
                      </a:pPr>
                      <a:r>
                        <a:rPr lang="en-US" sz="4500">
                          <a:solidFill>
                            <a:srgbClr val="191919"/>
                          </a:solidFill>
                          <a:latin typeface="Hagrid"/>
                        </a:rPr>
                        <a:t>Future Goals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D46BCA"/>
                      </a:solidFill>
                      <a:prstDash val="solid"/>
                      <a:round/>
                      <a:headEnd type="none" w="med" len="med"/>
                      <a:tailEnd type="none" w="med" len="med"/>
                    </a:lnB>
                  </a:tcPr>
                </a:tc>
              </a:tr>
            </a:tbl>
          </a:graphicData>
        </a:graphic>
      </p:graphicFrame>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294542" y="351264"/>
            <a:ext cx="5955632"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932886" y="5319132"/>
            <a:ext cx="3992348" cy="4815332"/>
          </a:xfrm>
          <a:prstGeom prst="rect">
            <a:avLst/>
          </a:prstGeom>
        </p:spPr>
      </p:pic>
      <p:sp>
        <p:nvSpPr>
          <p:cNvPr id="8" name="TextBox 8"/>
          <p:cNvSpPr txBox="1"/>
          <p:nvPr/>
        </p:nvSpPr>
        <p:spPr>
          <a:xfrm>
            <a:off x="0" y="2119661"/>
            <a:ext cx="8730026" cy="8310144"/>
          </a:xfrm>
          <a:prstGeom prst="rect">
            <a:avLst/>
          </a:prstGeom>
        </p:spPr>
        <p:txBody>
          <a:bodyPr lIns="0" tIns="0" rIns="0" bIns="0" rtlCol="0" anchor="t">
            <a:spAutoFit/>
          </a:bodyPr>
          <a:lstStyle/>
          <a:p>
            <a:pPr algn="ctr">
              <a:lnSpc>
                <a:spcPts val="2910"/>
              </a:lnSpc>
            </a:pPr>
            <a:r>
              <a:rPr lang="en-US" sz="2078">
                <a:solidFill>
                  <a:srgbClr val="191919"/>
                </a:solidFill>
                <a:latin typeface="Canva Sans"/>
              </a:rPr>
              <a:t>My future goals include expanding my skills beyond React JS to become a MERN stack developer, with the ability to create full-stack websites that incorporate both front-end and back-end development. With a strong foundation in React JS, I aim to learn MongoDB, Express, and Node.js to become proficient in the entire MERN stack.</a:t>
            </a:r>
          </a:p>
          <a:p>
            <a:pPr algn="ctr">
              <a:lnSpc>
                <a:spcPts val="2910"/>
              </a:lnSpc>
            </a:pPr>
            <a:endParaRPr lang="en-US" sz="2078">
              <a:solidFill>
                <a:srgbClr val="191919"/>
              </a:solidFill>
              <a:latin typeface="Canva Sans"/>
            </a:endParaRPr>
          </a:p>
          <a:p>
            <a:pPr algn="ctr">
              <a:lnSpc>
                <a:spcPts val="2910"/>
              </a:lnSpc>
            </a:pPr>
            <a:r>
              <a:rPr lang="en-US" sz="2078">
                <a:solidFill>
                  <a:srgbClr val="191919"/>
                </a:solidFill>
                <a:latin typeface="Canva Sans"/>
              </a:rPr>
              <a:t>Furthermore, I aspire to integrate AI and 3D models into my web development projects, leveraging emerging technologies to create more dynamic and engaging user experiences. With the rapid advancement of AI and machine learning, I believe there is immense potential for integrating these technologies into web development to create smarter, more intuitive applications. Similarly, 3D models can offer an immersive and visually stunning experience, adding a new dimension to web development.</a:t>
            </a:r>
          </a:p>
          <a:p>
            <a:pPr algn="ctr">
              <a:lnSpc>
                <a:spcPts val="2910"/>
              </a:lnSpc>
            </a:pPr>
            <a:endParaRPr lang="en-US" sz="2078">
              <a:solidFill>
                <a:srgbClr val="191919"/>
              </a:solidFill>
              <a:latin typeface="Canva Sans"/>
            </a:endParaRPr>
          </a:p>
          <a:p>
            <a:pPr algn="ctr">
              <a:lnSpc>
                <a:spcPts val="2910"/>
              </a:lnSpc>
            </a:pPr>
            <a:r>
              <a:rPr lang="en-US" sz="2078">
                <a:solidFill>
                  <a:srgbClr val="191919"/>
                </a:solidFill>
                <a:latin typeface="Canva Sans"/>
              </a:rPr>
              <a:t>By combining my skills in React JS with the MERN stack, AI, and 3D modeling, I hope to create innovative web applications that push the boundaries of what's possible in web development.</a:t>
            </a:r>
          </a:p>
          <a:p>
            <a:pPr algn="ctr">
              <a:lnSpc>
                <a:spcPts val="2910"/>
              </a:lnSpc>
            </a:pPr>
            <a:endParaRPr lang="en-US" sz="2078">
              <a:solidFill>
                <a:srgbClr val="191919"/>
              </a:solidFill>
              <a:latin typeface="Canva Sans"/>
            </a:endParaRPr>
          </a:p>
          <a:p>
            <a:pPr algn="ctr">
              <a:lnSpc>
                <a:spcPts val="2910"/>
              </a:lnSpc>
            </a:pPr>
            <a:endParaRPr lang="en-US" sz="2078">
              <a:solidFill>
                <a:srgbClr val="191919"/>
              </a:solidFill>
              <a:latin typeface="Canva Sans"/>
            </a:endParaRPr>
          </a:p>
          <a:p>
            <a:pPr algn="ctr">
              <a:lnSpc>
                <a:spcPts val="2910"/>
              </a:lnSpc>
            </a:pPr>
            <a:endParaRPr lang="en-US" sz="2078">
              <a:solidFill>
                <a:srgbClr val="191919"/>
              </a:solidFill>
              <a:latin typeface="Canva Sans"/>
            </a:endParaRPr>
          </a:p>
          <a:p>
            <a:pPr algn="ctr">
              <a:lnSpc>
                <a:spcPts val="2910"/>
              </a:lnSpc>
            </a:pPr>
            <a:endParaRPr lang="en-US" sz="2078">
              <a:solidFill>
                <a:srgbClr val="191919"/>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240028" y="3071445"/>
            <a:ext cx="629437" cy="62943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240028" y="4250005"/>
            <a:ext cx="629437" cy="629437"/>
          </a:xfrm>
          <a:prstGeom prst="rect">
            <a:avLst/>
          </a:prstGeom>
        </p:spPr>
      </p:pic>
      <p:grpSp>
        <p:nvGrpSpPr>
          <p:cNvPr id="4" name="Group 4"/>
          <p:cNvGrpSpPr/>
          <p:nvPr/>
        </p:nvGrpSpPr>
        <p:grpSpPr>
          <a:xfrm>
            <a:off x="0" y="0"/>
            <a:ext cx="9090976" cy="10287000"/>
            <a:chOff x="0" y="0"/>
            <a:chExt cx="1836901" cy="2078567"/>
          </a:xfrm>
        </p:grpSpPr>
        <p:sp>
          <p:nvSpPr>
            <p:cNvPr id="5" name="Freeform 5"/>
            <p:cNvSpPr/>
            <p:nvPr/>
          </p:nvSpPr>
          <p:spPr>
            <a:xfrm>
              <a:off x="0" y="0"/>
              <a:ext cx="1836901" cy="2078567"/>
            </a:xfrm>
            <a:custGeom>
              <a:avLst/>
              <a:gdLst/>
              <a:ahLst/>
              <a:cxnLst/>
              <a:rect l="l" t="t" r="r" b="b"/>
              <a:pathLst>
                <a:path w="1836901" h="2078567">
                  <a:moveTo>
                    <a:pt x="0" y="0"/>
                  </a:moveTo>
                  <a:lnTo>
                    <a:pt x="1836901" y="0"/>
                  </a:lnTo>
                  <a:lnTo>
                    <a:pt x="1836901" y="2078567"/>
                  </a:lnTo>
                  <a:lnTo>
                    <a:pt x="0" y="2078567"/>
                  </a:lnTo>
                  <a:close/>
                </a:path>
              </a:pathLst>
            </a:custGeom>
            <a:solidFill>
              <a:srgbClr val="5B6946"/>
            </a:solidFill>
          </p:spPr>
        </p:sp>
        <p:sp>
          <p:nvSpPr>
            <p:cNvPr id="6" name="TextBox 6"/>
            <p:cNvSpPr txBox="1"/>
            <p:nvPr/>
          </p:nvSpPr>
          <p:spPr>
            <a:xfrm>
              <a:off x="0" y="-76200"/>
              <a:ext cx="812800" cy="889000"/>
            </a:xfrm>
            <a:prstGeom prst="rect">
              <a:avLst/>
            </a:prstGeom>
          </p:spPr>
          <p:txBody>
            <a:bodyPr lIns="50800" tIns="50800" rIns="50800" bIns="50800" rtlCol="0" anchor="ctr"/>
            <a:lstStyle/>
            <a:p>
              <a:pPr algn="ctr">
                <a:lnSpc>
                  <a:spcPts val="2771"/>
                </a:lnSpc>
              </a:pPr>
              <a:endParaRP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8990">
            <a:off x="332357" y="1049316"/>
            <a:ext cx="2828119" cy="2262495"/>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55506" y="3371165"/>
            <a:ext cx="4979963" cy="4114800"/>
          </a:xfrm>
          <a:prstGeom prst="rect">
            <a:avLst/>
          </a:prstGeom>
        </p:spPr>
      </p:pic>
      <p:grpSp>
        <p:nvGrpSpPr>
          <p:cNvPr id="9" name="Group 9"/>
          <p:cNvGrpSpPr/>
          <p:nvPr/>
        </p:nvGrpSpPr>
        <p:grpSpPr>
          <a:xfrm>
            <a:off x="11143565" y="4146893"/>
            <a:ext cx="6115735" cy="835660"/>
            <a:chOff x="0" y="0"/>
            <a:chExt cx="8154314" cy="1114213"/>
          </a:xfrm>
        </p:grpSpPr>
        <p:sp>
          <p:nvSpPr>
            <p:cNvPr id="10" name="TextBox 10"/>
            <p:cNvSpPr txBox="1"/>
            <p:nvPr/>
          </p:nvSpPr>
          <p:spPr>
            <a:xfrm>
              <a:off x="0" y="-66675"/>
              <a:ext cx="8154314" cy="554355"/>
            </a:xfrm>
            <a:prstGeom prst="rect">
              <a:avLst/>
            </a:prstGeom>
          </p:spPr>
          <p:txBody>
            <a:bodyPr lIns="0" tIns="0" rIns="0" bIns="0" rtlCol="0" anchor="t">
              <a:spAutoFit/>
            </a:bodyPr>
            <a:lstStyle/>
            <a:p>
              <a:pPr marL="0" lvl="0" indent="0" algn="l">
                <a:lnSpc>
                  <a:spcPts val="3600"/>
                </a:lnSpc>
                <a:spcBef>
                  <a:spcPct val="0"/>
                </a:spcBef>
              </a:pPr>
              <a:r>
                <a:rPr lang="en-US" sz="2400" u="none">
                  <a:solidFill>
                    <a:srgbClr val="191919"/>
                  </a:solidFill>
                  <a:latin typeface="Body Text Bold"/>
                </a:rPr>
                <a:t>EMAIL </a:t>
              </a:r>
            </a:p>
          </p:txBody>
        </p:sp>
        <p:sp>
          <p:nvSpPr>
            <p:cNvPr id="11" name="TextBox 11"/>
            <p:cNvSpPr txBox="1"/>
            <p:nvPr/>
          </p:nvSpPr>
          <p:spPr>
            <a:xfrm>
              <a:off x="0" y="548005"/>
              <a:ext cx="8154314" cy="566208"/>
            </a:xfrm>
            <a:prstGeom prst="rect">
              <a:avLst/>
            </a:prstGeom>
          </p:spPr>
          <p:txBody>
            <a:bodyPr lIns="0" tIns="0" rIns="0" bIns="0" rtlCol="0" anchor="t">
              <a:spAutoFit/>
            </a:bodyPr>
            <a:lstStyle/>
            <a:p>
              <a:pPr marL="0" lvl="0" indent="0" algn="l">
                <a:lnSpc>
                  <a:spcPts val="3500"/>
                </a:lnSpc>
                <a:spcBef>
                  <a:spcPct val="0"/>
                </a:spcBef>
              </a:pPr>
              <a:r>
                <a:rPr lang="en-US" sz="2500">
                  <a:solidFill>
                    <a:srgbClr val="191919"/>
                  </a:solidFill>
                  <a:latin typeface="Hagrid"/>
                </a:rPr>
                <a:t>alimaaarshad20@gmail.com</a:t>
              </a:r>
            </a:p>
          </p:txBody>
        </p:sp>
      </p:grpSp>
      <p:grpSp>
        <p:nvGrpSpPr>
          <p:cNvPr id="12" name="Group 12"/>
          <p:cNvGrpSpPr/>
          <p:nvPr/>
        </p:nvGrpSpPr>
        <p:grpSpPr>
          <a:xfrm>
            <a:off x="11143565" y="2749258"/>
            <a:ext cx="6115735" cy="1273810"/>
            <a:chOff x="0" y="0"/>
            <a:chExt cx="8154314" cy="1698413"/>
          </a:xfrm>
        </p:grpSpPr>
        <p:sp>
          <p:nvSpPr>
            <p:cNvPr id="13" name="TextBox 13"/>
            <p:cNvSpPr txBox="1"/>
            <p:nvPr/>
          </p:nvSpPr>
          <p:spPr>
            <a:xfrm>
              <a:off x="0" y="-66675"/>
              <a:ext cx="8154314" cy="554355"/>
            </a:xfrm>
            <a:prstGeom prst="rect">
              <a:avLst/>
            </a:prstGeom>
          </p:spPr>
          <p:txBody>
            <a:bodyPr lIns="0" tIns="0" rIns="0" bIns="0" rtlCol="0" anchor="t">
              <a:spAutoFit/>
            </a:bodyPr>
            <a:lstStyle/>
            <a:p>
              <a:pPr marL="0" lvl="0" indent="0" algn="l">
                <a:lnSpc>
                  <a:spcPts val="3600"/>
                </a:lnSpc>
                <a:spcBef>
                  <a:spcPct val="0"/>
                </a:spcBef>
              </a:pPr>
              <a:r>
                <a:rPr lang="en-US" sz="2400">
                  <a:solidFill>
                    <a:srgbClr val="191919"/>
                  </a:solidFill>
                  <a:latin typeface="Body Text Bold"/>
                </a:rPr>
                <a:t>GITHUB </a:t>
              </a:r>
            </a:p>
          </p:txBody>
        </p:sp>
        <p:sp>
          <p:nvSpPr>
            <p:cNvPr id="14" name="TextBox 14"/>
            <p:cNvSpPr txBox="1"/>
            <p:nvPr/>
          </p:nvSpPr>
          <p:spPr>
            <a:xfrm>
              <a:off x="0" y="548005"/>
              <a:ext cx="8154314" cy="1150408"/>
            </a:xfrm>
            <a:prstGeom prst="rect">
              <a:avLst/>
            </a:prstGeom>
          </p:spPr>
          <p:txBody>
            <a:bodyPr lIns="0" tIns="0" rIns="0" bIns="0" rtlCol="0" anchor="t">
              <a:spAutoFit/>
            </a:bodyPr>
            <a:lstStyle/>
            <a:p>
              <a:pPr marL="0" lvl="0" indent="0" algn="l">
                <a:lnSpc>
                  <a:spcPts val="3500"/>
                </a:lnSpc>
                <a:spcBef>
                  <a:spcPct val="0"/>
                </a:spcBef>
              </a:pPr>
              <a:r>
                <a:rPr lang="en-US" sz="2500">
                  <a:solidFill>
                    <a:srgbClr val="191919"/>
                  </a:solidFill>
                  <a:latin typeface="Hagrid"/>
                </a:rPr>
                <a:t>https://github.com/Alimabear/Hand-Gesture-Volume-Controller</a:t>
              </a:r>
            </a:p>
          </p:txBody>
        </p:sp>
      </p:grpSp>
      <p:sp>
        <p:nvSpPr>
          <p:cNvPr id="15" name="TextBox 15"/>
          <p:cNvSpPr txBox="1"/>
          <p:nvPr/>
        </p:nvSpPr>
        <p:spPr>
          <a:xfrm>
            <a:off x="10240028" y="8678372"/>
            <a:ext cx="3252311" cy="580390"/>
          </a:xfrm>
          <a:prstGeom prst="rect">
            <a:avLst/>
          </a:prstGeom>
        </p:spPr>
        <p:txBody>
          <a:bodyPr lIns="0" tIns="0" rIns="0" bIns="0" rtlCol="0" anchor="t">
            <a:spAutoFit/>
          </a:bodyPr>
          <a:lstStyle/>
          <a:p>
            <a:pPr algn="ctr">
              <a:lnSpc>
                <a:spcPts val="4759"/>
              </a:lnSpc>
            </a:pPr>
            <a:r>
              <a:rPr lang="en-US" sz="3399">
                <a:solidFill>
                  <a:srgbClr val="191919"/>
                </a:solidFill>
                <a:latin typeface="Canva Sans Bold"/>
              </a:rPr>
              <a:t>Alima 19SW102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35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892989" y="749537"/>
            <a:ext cx="1615273" cy="1688974"/>
          </a:xfrm>
          <a:prstGeom prst="rect">
            <a:avLst/>
          </a:prstGeom>
        </p:spPr>
      </p:pic>
      <p:pic>
        <p:nvPicPr>
          <p:cNvPr id="3" name="Picture 3"/>
          <p:cNvPicPr>
            <a:picLocks noChangeAspect="1"/>
          </p:cNvPicPr>
          <p:nvPr/>
        </p:nvPicPr>
        <p:blipFill>
          <a:blip r:embed="rId4"/>
          <a:srcRect/>
          <a:stretch>
            <a:fillRect/>
          </a:stretch>
        </p:blipFill>
        <p:spPr>
          <a:xfrm>
            <a:off x="11035665" y="1311362"/>
            <a:ext cx="6223635" cy="8229600"/>
          </a:xfrm>
          <a:prstGeom prst="rect">
            <a:avLst/>
          </a:prstGeom>
        </p:spPr>
      </p:pic>
      <p:grpSp>
        <p:nvGrpSpPr>
          <p:cNvPr id="4" name="Group 4"/>
          <p:cNvGrpSpPr/>
          <p:nvPr/>
        </p:nvGrpSpPr>
        <p:grpSpPr>
          <a:xfrm>
            <a:off x="1028700" y="2426232"/>
            <a:ext cx="8115300" cy="6832068"/>
            <a:chOff x="0" y="0"/>
            <a:chExt cx="10820400" cy="9109424"/>
          </a:xfrm>
        </p:grpSpPr>
        <p:sp>
          <p:nvSpPr>
            <p:cNvPr id="5" name="TextBox 5"/>
            <p:cNvSpPr txBox="1"/>
            <p:nvPr/>
          </p:nvSpPr>
          <p:spPr>
            <a:xfrm>
              <a:off x="0" y="-9525"/>
              <a:ext cx="10820400" cy="3748405"/>
            </a:xfrm>
            <a:prstGeom prst="rect">
              <a:avLst/>
            </a:prstGeom>
          </p:spPr>
          <p:txBody>
            <a:bodyPr lIns="0" tIns="0" rIns="0" bIns="0" rtlCol="0" anchor="t">
              <a:spAutoFit/>
            </a:bodyPr>
            <a:lstStyle/>
            <a:p>
              <a:pPr>
                <a:lnSpc>
                  <a:spcPts val="10800"/>
                </a:lnSpc>
              </a:pPr>
              <a:r>
                <a:rPr lang="en-US" sz="9000">
                  <a:solidFill>
                    <a:srgbClr val="D46BCA"/>
                  </a:solidFill>
                  <a:latin typeface="Hagrid"/>
                </a:rPr>
                <a:t>Hey,</a:t>
              </a:r>
            </a:p>
            <a:p>
              <a:pPr>
                <a:lnSpc>
                  <a:spcPts val="10800"/>
                </a:lnSpc>
              </a:pPr>
              <a:r>
                <a:rPr lang="en-US" sz="9000">
                  <a:solidFill>
                    <a:srgbClr val="D46BCA"/>
                  </a:solidFill>
                  <a:latin typeface="Hagrid Bold"/>
                </a:rPr>
                <a:t>Alima here!</a:t>
              </a:r>
            </a:p>
          </p:txBody>
        </p:sp>
        <p:sp>
          <p:nvSpPr>
            <p:cNvPr id="6" name="TextBox 6"/>
            <p:cNvSpPr txBox="1"/>
            <p:nvPr/>
          </p:nvSpPr>
          <p:spPr>
            <a:xfrm>
              <a:off x="0" y="4444714"/>
              <a:ext cx="10820400" cy="4664710"/>
            </a:xfrm>
            <a:prstGeom prst="rect">
              <a:avLst/>
            </a:prstGeom>
          </p:spPr>
          <p:txBody>
            <a:bodyPr lIns="0" tIns="0" rIns="0" bIns="0" rtlCol="0" anchor="t">
              <a:spAutoFit/>
            </a:bodyPr>
            <a:lstStyle/>
            <a:p>
              <a:pPr>
                <a:lnSpc>
                  <a:spcPts val="3120"/>
                </a:lnSpc>
              </a:pPr>
              <a:r>
                <a:rPr lang="en-US" sz="2400">
                  <a:solidFill>
                    <a:srgbClr val="FAEFE6"/>
                  </a:solidFill>
                  <a:latin typeface="Body Text"/>
                </a:rPr>
                <a:t> Meet me a driven and passionate university student with a thirst for knowledge and a commitment to excellence, currently pursuing my bachelor's degree in Software Engineering from MUET. Passionate React JS developer with a strong front-end foundation, constantly exploring new ways to innovate and deliver high-quality web applications. Excited to collaborate and apply skills to new projects while continuously learning and growing as a developer.</a:t>
              </a:r>
            </a:p>
            <a:p>
              <a:pPr>
                <a:lnSpc>
                  <a:spcPts val="3120"/>
                </a:lnSpc>
              </a:pPr>
              <a:endParaRPr lang="en-US" sz="2400">
                <a:solidFill>
                  <a:srgbClr val="FAEFE6"/>
                </a:solidFill>
                <a:latin typeface="Body Tex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B694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028170" y="5394403"/>
          <a:ext cx="5295849" cy="3452316"/>
        </p:xfrm>
        <a:graphic>
          <a:graphicData uri="http://schemas.openxmlformats.org/drawingml/2006/table">
            <a:tbl>
              <a:tblPr/>
              <a:tblGrid>
                <a:gridCol w="1198759"/>
                <a:gridCol w="4097090"/>
              </a:tblGrid>
              <a:tr h="863079">
                <a:tc>
                  <a:txBody>
                    <a:bodyPr/>
                    <a:lstStyle/>
                    <a:p>
                      <a:pPr algn="l">
                        <a:lnSpc>
                          <a:spcPts val="2799"/>
                        </a:lnSpc>
                        <a:defRPr/>
                      </a:pPr>
                      <a:r>
                        <a:rPr lang="en-US" sz="1999">
                          <a:solidFill>
                            <a:srgbClr val="FAEFE6"/>
                          </a:solidFill>
                          <a:latin typeface="Hagrid Bold"/>
                        </a:rPr>
                        <a:t>01</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FAEFE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c>
                  <a:txBody>
                    <a:bodyPr/>
                    <a:lstStyle/>
                    <a:p>
                      <a:pPr algn="l">
                        <a:lnSpc>
                          <a:spcPts val="3219"/>
                        </a:lnSpc>
                        <a:defRPr/>
                      </a:pPr>
                      <a:r>
                        <a:rPr lang="en-US" sz="2299">
                          <a:solidFill>
                            <a:srgbClr val="FAEFE6"/>
                          </a:solidFill>
                          <a:latin typeface="Hagrid"/>
                          <a:hlinkClick r:id="rId2" action="ppaction://hlinksldjump"/>
                        </a:rPr>
                        <a:t>HTML , Skillful</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FAEFE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r>
              <a:tr h="863079">
                <a:tc>
                  <a:txBody>
                    <a:bodyPr/>
                    <a:lstStyle/>
                    <a:p>
                      <a:pPr algn="l">
                        <a:lnSpc>
                          <a:spcPts val="2799"/>
                        </a:lnSpc>
                        <a:defRPr/>
                      </a:pPr>
                      <a:r>
                        <a:rPr lang="en-US" sz="1999">
                          <a:solidFill>
                            <a:srgbClr val="FAEFE6"/>
                          </a:solidFill>
                          <a:latin typeface="Hagrid Bold"/>
                        </a:rPr>
                        <a:t>02</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c>
                  <a:txBody>
                    <a:bodyPr/>
                    <a:lstStyle/>
                    <a:p>
                      <a:pPr algn="l">
                        <a:lnSpc>
                          <a:spcPts val="3219"/>
                        </a:lnSpc>
                        <a:defRPr/>
                      </a:pPr>
                      <a:r>
                        <a:rPr lang="en-US" sz="2299">
                          <a:solidFill>
                            <a:srgbClr val="FAEFE6"/>
                          </a:solidFill>
                          <a:latin typeface="Hagrid"/>
                          <a:hlinkClick r:id="rId3" action="ppaction://hlinksldjump"/>
                        </a:rPr>
                        <a:t>JavaScript , Skillful</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r>
              <a:tr h="863079">
                <a:tc>
                  <a:txBody>
                    <a:bodyPr/>
                    <a:lstStyle/>
                    <a:p>
                      <a:pPr algn="l">
                        <a:lnSpc>
                          <a:spcPts val="2799"/>
                        </a:lnSpc>
                        <a:defRPr/>
                      </a:pPr>
                      <a:r>
                        <a:rPr lang="en-US" sz="1999">
                          <a:solidFill>
                            <a:srgbClr val="FAEFE6"/>
                          </a:solidFill>
                          <a:latin typeface="Hagrid Bold"/>
                        </a:rPr>
                        <a:t>03</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c>
                  <a:txBody>
                    <a:bodyPr/>
                    <a:lstStyle/>
                    <a:p>
                      <a:pPr algn="l">
                        <a:lnSpc>
                          <a:spcPts val="3219"/>
                        </a:lnSpc>
                        <a:defRPr/>
                      </a:pPr>
                      <a:r>
                        <a:rPr lang="en-US" sz="2299">
                          <a:solidFill>
                            <a:srgbClr val="FAEFE6"/>
                          </a:solidFill>
                          <a:latin typeface="Hagrid"/>
                          <a:hlinkClick r:id="rId4" action="ppaction://hlinksldjump"/>
                        </a:rPr>
                        <a:t>React Js , Skillful</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r>
              <a:tr h="863079">
                <a:tc>
                  <a:txBody>
                    <a:bodyPr/>
                    <a:lstStyle/>
                    <a:p>
                      <a:pPr algn="l">
                        <a:lnSpc>
                          <a:spcPts val="2799"/>
                        </a:lnSpc>
                        <a:defRPr/>
                      </a:pPr>
                      <a:r>
                        <a:rPr lang="en-US" sz="1999">
                          <a:solidFill>
                            <a:srgbClr val="FAEFE6"/>
                          </a:solidFill>
                          <a:latin typeface="Hagrid Bold"/>
                        </a:rPr>
                        <a:t>04</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c>
                  <a:txBody>
                    <a:bodyPr/>
                    <a:lstStyle/>
                    <a:p>
                      <a:pPr algn="l">
                        <a:lnSpc>
                          <a:spcPts val="3219"/>
                        </a:lnSpc>
                        <a:defRPr/>
                      </a:pPr>
                      <a:r>
                        <a:rPr lang="en-US" sz="2299">
                          <a:solidFill>
                            <a:srgbClr val="FAEFE6"/>
                          </a:solidFill>
                          <a:latin typeface="Hagrid"/>
                          <a:hlinkClick r:id="rId5" action="ppaction://hlinksldjump"/>
                        </a:rPr>
                        <a:t>Content Writer , Skillful</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r>
            </a:tbl>
          </a:graphicData>
        </a:graphic>
      </p:graphicFrame>
      <p:graphicFrame>
        <p:nvGraphicFramePr>
          <p:cNvPr id="3" name="Table 3"/>
          <p:cNvGraphicFramePr>
            <a:graphicFrameLocks noGrp="1"/>
          </p:cNvGraphicFramePr>
          <p:nvPr/>
        </p:nvGraphicFramePr>
        <p:xfrm>
          <a:off x="11193762" y="4911204"/>
          <a:ext cx="5405204" cy="2821533"/>
        </p:xfrm>
        <a:graphic>
          <a:graphicData uri="http://schemas.openxmlformats.org/drawingml/2006/table">
            <a:tbl>
              <a:tblPr/>
              <a:tblGrid>
                <a:gridCol w="1198759"/>
                <a:gridCol w="4206445"/>
              </a:tblGrid>
              <a:tr h="1095375">
                <a:tc>
                  <a:txBody>
                    <a:bodyPr/>
                    <a:lstStyle/>
                    <a:p>
                      <a:pPr algn="l">
                        <a:lnSpc>
                          <a:spcPts val="2799"/>
                        </a:lnSpc>
                        <a:defRPr/>
                      </a:pPr>
                      <a:r>
                        <a:rPr lang="en-US" sz="1999">
                          <a:solidFill>
                            <a:srgbClr val="FAEFE6"/>
                          </a:solidFill>
                          <a:latin typeface="Hagrid Bold"/>
                        </a:rPr>
                        <a:t>05</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c>
                  <a:txBody>
                    <a:bodyPr/>
                    <a:lstStyle/>
                    <a:p>
                      <a:pPr algn="l">
                        <a:lnSpc>
                          <a:spcPts val="3219"/>
                        </a:lnSpc>
                        <a:defRPr/>
                      </a:pPr>
                      <a:r>
                        <a:rPr lang="en-US" sz="2299">
                          <a:solidFill>
                            <a:srgbClr val="FAEFE6"/>
                          </a:solidFill>
                          <a:latin typeface="Hagrid"/>
                          <a:hlinkClick r:id="rId6" action="ppaction://hlinksldjump"/>
                        </a:rPr>
                        <a:t>Python Programming , Skillful</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r>
              <a:tr h="863079">
                <a:tc>
                  <a:txBody>
                    <a:bodyPr/>
                    <a:lstStyle/>
                    <a:p>
                      <a:pPr algn="l">
                        <a:lnSpc>
                          <a:spcPts val="2799"/>
                        </a:lnSpc>
                        <a:defRPr/>
                      </a:pPr>
                      <a:r>
                        <a:rPr lang="en-US" sz="1999">
                          <a:solidFill>
                            <a:srgbClr val="FAEFE6"/>
                          </a:solidFill>
                          <a:latin typeface="Hagrid Bold"/>
                        </a:rPr>
                        <a:t>06</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c>
                  <a:txBody>
                    <a:bodyPr/>
                    <a:lstStyle/>
                    <a:p>
                      <a:pPr algn="l">
                        <a:lnSpc>
                          <a:spcPts val="3219"/>
                        </a:lnSpc>
                        <a:defRPr/>
                      </a:pPr>
                      <a:r>
                        <a:rPr lang="en-US" sz="2299">
                          <a:solidFill>
                            <a:srgbClr val="FAEFE6"/>
                          </a:solidFill>
                          <a:latin typeface="Hagrid"/>
                          <a:hlinkClick r:id="rId6" action="ppaction://hlinksldjump"/>
                        </a:rPr>
                        <a:t>C++ , Skillful</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r>
              <a:tr h="863079">
                <a:tc>
                  <a:txBody>
                    <a:bodyPr/>
                    <a:lstStyle/>
                    <a:p>
                      <a:pPr algn="l">
                        <a:lnSpc>
                          <a:spcPts val="2799"/>
                        </a:lnSpc>
                        <a:defRPr/>
                      </a:pPr>
                      <a:r>
                        <a:rPr lang="en-US" sz="1999">
                          <a:solidFill>
                            <a:srgbClr val="FAEFE6"/>
                          </a:solidFill>
                          <a:latin typeface="Hagrid Bold"/>
                        </a:rPr>
                        <a:t>07</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FAEFE6"/>
                      </a:solidFill>
                      <a:prstDash val="solid"/>
                      <a:round/>
                      <a:headEnd type="none" w="med" len="med"/>
                      <a:tailEnd type="none" w="med" len="med"/>
                    </a:lnB>
                  </a:tcPr>
                </a:tc>
                <a:tc>
                  <a:txBody>
                    <a:bodyPr/>
                    <a:lstStyle/>
                    <a:p>
                      <a:pPr algn="l">
                        <a:lnSpc>
                          <a:spcPts val="3219"/>
                        </a:lnSpc>
                        <a:defRPr/>
                      </a:pPr>
                      <a:r>
                        <a:rPr lang="en-US" sz="2299">
                          <a:solidFill>
                            <a:srgbClr val="FAEFE6"/>
                          </a:solidFill>
                          <a:latin typeface="Hagrid"/>
                        </a:rPr>
                        <a:t>Java , Skillful</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FAEFE6"/>
                      </a:solidFill>
                      <a:prstDash val="solid"/>
                      <a:round/>
                      <a:headEnd type="none" w="med" len="med"/>
                      <a:tailEnd type="none" w="med" len="med"/>
                    </a:lnB>
                  </a:tcPr>
                </a:tc>
              </a:tr>
            </a:tbl>
          </a:graphicData>
        </a:graphic>
      </p:graphicFrame>
      <p:grpSp>
        <p:nvGrpSpPr>
          <p:cNvPr id="4" name="Group 4"/>
          <p:cNvGrpSpPr/>
          <p:nvPr/>
        </p:nvGrpSpPr>
        <p:grpSpPr>
          <a:xfrm>
            <a:off x="0" y="0"/>
            <a:ext cx="4583087" cy="10287000"/>
            <a:chOff x="0" y="0"/>
            <a:chExt cx="1207068" cy="2709333"/>
          </a:xfrm>
        </p:grpSpPr>
        <p:sp>
          <p:nvSpPr>
            <p:cNvPr id="5" name="Freeform 5"/>
            <p:cNvSpPr/>
            <p:nvPr/>
          </p:nvSpPr>
          <p:spPr>
            <a:xfrm>
              <a:off x="0" y="0"/>
              <a:ext cx="1207068" cy="2709333"/>
            </a:xfrm>
            <a:custGeom>
              <a:avLst/>
              <a:gdLst/>
              <a:ahLst/>
              <a:cxnLst/>
              <a:rect l="l" t="t" r="r" b="b"/>
              <a:pathLst>
                <a:path w="1207068" h="2709333">
                  <a:moveTo>
                    <a:pt x="0" y="0"/>
                  </a:moveTo>
                  <a:lnTo>
                    <a:pt x="1207068" y="0"/>
                  </a:lnTo>
                  <a:lnTo>
                    <a:pt x="1207068" y="2709333"/>
                  </a:lnTo>
                  <a:lnTo>
                    <a:pt x="0" y="2709333"/>
                  </a:lnTo>
                  <a:close/>
                </a:path>
              </a:pathLst>
            </a:custGeom>
            <a:solidFill>
              <a:srgbClr val="FAEFE6"/>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aphicFrame>
        <p:nvGraphicFramePr>
          <p:cNvPr id="7" name="Table 7"/>
          <p:cNvGraphicFramePr>
            <a:graphicFrameLocks noGrp="1"/>
          </p:cNvGraphicFramePr>
          <p:nvPr/>
        </p:nvGraphicFramePr>
        <p:xfrm>
          <a:off x="11193762" y="7732737"/>
          <a:ext cx="5405204" cy="1726158"/>
        </p:xfrm>
        <a:graphic>
          <a:graphicData uri="http://schemas.openxmlformats.org/drawingml/2006/table">
            <a:tbl>
              <a:tblPr/>
              <a:tblGrid>
                <a:gridCol w="1198759"/>
                <a:gridCol w="4206445"/>
              </a:tblGrid>
              <a:tr h="863079">
                <a:tc>
                  <a:txBody>
                    <a:bodyPr/>
                    <a:lstStyle/>
                    <a:p>
                      <a:pPr algn="l">
                        <a:lnSpc>
                          <a:spcPts val="2799"/>
                        </a:lnSpc>
                        <a:defRPr/>
                      </a:pPr>
                      <a:r>
                        <a:rPr lang="en-US" sz="1999">
                          <a:solidFill>
                            <a:srgbClr val="FAEFE6"/>
                          </a:solidFill>
                          <a:latin typeface="Hagrid Bold"/>
                        </a:rPr>
                        <a:t>08</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c>
                  <a:txBody>
                    <a:bodyPr/>
                    <a:lstStyle/>
                    <a:p>
                      <a:pPr algn="l">
                        <a:lnSpc>
                          <a:spcPts val="3219"/>
                        </a:lnSpc>
                        <a:defRPr/>
                      </a:pPr>
                      <a:r>
                        <a:rPr lang="en-US" sz="2299">
                          <a:solidFill>
                            <a:srgbClr val="FAEFE6"/>
                          </a:solidFill>
                          <a:latin typeface="Hagrid"/>
                          <a:hlinkClick r:id="rId6" action="ppaction://hlinksldjump"/>
                        </a:rPr>
                        <a:t>DBMS , Beginner</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r>
              <a:tr h="863079">
                <a:tc>
                  <a:txBody>
                    <a:bodyPr/>
                    <a:lstStyle/>
                    <a:p>
                      <a:pPr algn="l">
                        <a:lnSpc>
                          <a:spcPts val="2799"/>
                        </a:lnSpc>
                        <a:defRPr/>
                      </a:pPr>
                      <a:r>
                        <a:rPr lang="en-US" sz="1999">
                          <a:solidFill>
                            <a:srgbClr val="FAEFE6"/>
                          </a:solidFill>
                          <a:latin typeface="Hagrid Bold"/>
                        </a:rPr>
                        <a:t>09</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c>
                  <a:txBody>
                    <a:bodyPr/>
                    <a:lstStyle/>
                    <a:p>
                      <a:pPr algn="l">
                        <a:lnSpc>
                          <a:spcPts val="3219"/>
                        </a:lnSpc>
                        <a:defRPr/>
                      </a:pPr>
                      <a:r>
                        <a:rPr lang="en-US" sz="2299">
                          <a:solidFill>
                            <a:srgbClr val="FAEFE6"/>
                          </a:solidFill>
                          <a:latin typeface="Hagrid"/>
                          <a:hlinkClick r:id="rId6" action="ppaction://hlinksldjump"/>
                        </a:rPr>
                        <a:t>DevOps , Beginner</a:t>
                      </a:r>
                      <a:endParaRPr lang="en-US" sz="1100"/>
                    </a:p>
                  </a:txBody>
                  <a:tcPr marL="0" marR="0" marT="0" marB="0" anchor="b">
                    <a:lnL w="0" cap="flat" cmpd="sng" algn="ctr">
                      <a:solidFill>
                        <a:srgbClr val="FAEFE6"/>
                      </a:solidFill>
                      <a:prstDash val="solid"/>
                      <a:round/>
                      <a:headEnd type="none" w="med" len="med"/>
                      <a:tailEnd type="none" w="med" len="med"/>
                    </a:lnL>
                    <a:lnR w="0" cap="flat" cmpd="sng" algn="ctr">
                      <a:solidFill>
                        <a:srgbClr val="FAEFE6"/>
                      </a:solidFill>
                      <a:prstDash val="solid"/>
                      <a:round/>
                      <a:headEnd type="none" w="med" len="med"/>
                      <a:tailEnd type="none" w="med" len="med"/>
                    </a:lnR>
                    <a:lnT w="0" cap="flat" cmpd="sng" algn="ctr">
                      <a:solidFill>
                        <a:srgbClr val="494F56"/>
                      </a:solidFill>
                      <a:prstDash val="solid"/>
                      <a:round/>
                      <a:headEnd type="none" w="med" len="med"/>
                      <a:tailEnd type="none" w="med" len="med"/>
                    </a:lnT>
                    <a:lnB w="0" cap="flat" cmpd="sng" algn="ctr">
                      <a:solidFill>
                        <a:srgbClr val="494F56"/>
                      </a:solidFill>
                      <a:prstDash val="solid"/>
                      <a:round/>
                      <a:headEnd type="none" w="med" len="med"/>
                      <a:tailEnd type="none" w="med" len="med"/>
                    </a:lnB>
                  </a:tcPr>
                </a:tc>
              </a:tr>
            </a:tbl>
          </a:graphicData>
        </a:graphic>
      </p:graphicFrame>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3144347" y="695940"/>
            <a:ext cx="4993111" cy="3340845"/>
          </a:xfrm>
          <a:prstGeom prst="rect">
            <a:avLst/>
          </a:prstGeom>
        </p:spPr>
      </p:pic>
      <p:pic>
        <p:nvPicPr>
          <p:cNvPr id="9" name="Picture 9"/>
          <p:cNvPicPr>
            <a:picLocks noChangeAspect="1"/>
          </p:cNvPicPr>
          <p:nvPr/>
        </p:nvPicPr>
        <p:blipFill>
          <a:blip r:embed="rId9"/>
          <a:srcRect/>
          <a:stretch>
            <a:fillRect/>
          </a:stretch>
        </p:blipFill>
        <p:spPr>
          <a:xfrm>
            <a:off x="332327" y="3043801"/>
            <a:ext cx="3918432" cy="6028357"/>
          </a:xfrm>
          <a:prstGeom prst="rect">
            <a:avLst/>
          </a:prstGeom>
        </p:spPr>
      </p:pic>
      <p:sp>
        <p:nvSpPr>
          <p:cNvPr id="10" name="TextBox 10"/>
          <p:cNvSpPr txBox="1"/>
          <p:nvPr/>
        </p:nvSpPr>
        <p:spPr>
          <a:xfrm>
            <a:off x="5028170" y="1897801"/>
            <a:ext cx="11570796" cy="2752725"/>
          </a:xfrm>
          <a:prstGeom prst="rect">
            <a:avLst/>
          </a:prstGeom>
        </p:spPr>
        <p:txBody>
          <a:bodyPr lIns="0" tIns="0" rIns="0" bIns="0" rtlCol="0" anchor="t">
            <a:spAutoFit/>
          </a:bodyPr>
          <a:lstStyle/>
          <a:p>
            <a:pPr>
              <a:lnSpc>
                <a:spcPts val="10800"/>
              </a:lnSpc>
            </a:pPr>
            <a:r>
              <a:rPr lang="en-US" sz="9000">
                <a:solidFill>
                  <a:srgbClr val="FAEFE6"/>
                </a:solidFill>
                <a:latin typeface="Hagrid"/>
              </a:rPr>
              <a:t>My Expertise</a:t>
            </a:r>
          </a:p>
          <a:p>
            <a:pPr marL="0" lvl="0" indent="0">
              <a:lnSpc>
                <a:spcPts val="10800"/>
              </a:lnSpc>
              <a:spcBef>
                <a:spcPct val="0"/>
              </a:spcBef>
            </a:pPr>
            <a:endParaRPr lang="en-US" sz="9000">
              <a:solidFill>
                <a:srgbClr val="FAEFE6"/>
              </a:solidFill>
              <a:latin typeface="Hagri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grpSp>
        <p:nvGrpSpPr>
          <p:cNvPr id="2" name="Group 2"/>
          <p:cNvGrpSpPr/>
          <p:nvPr/>
        </p:nvGrpSpPr>
        <p:grpSpPr>
          <a:xfrm>
            <a:off x="0" y="-47200"/>
            <a:ext cx="7855436" cy="10287000"/>
            <a:chOff x="0" y="0"/>
            <a:chExt cx="2068921" cy="2709333"/>
          </a:xfrm>
        </p:grpSpPr>
        <p:sp>
          <p:nvSpPr>
            <p:cNvPr id="3" name="Freeform 3"/>
            <p:cNvSpPr/>
            <p:nvPr/>
          </p:nvSpPr>
          <p:spPr>
            <a:xfrm>
              <a:off x="0" y="0"/>
              <a:ext cx="2068921" cy="2709333"/>
            </a:xfrm>
            <a:custGeom>
              <a:avLst/>
              <a:gdLst/>
              <a:ahLst/>
              <a:cxnLst/>
              <a:rect l="l" t="t" r="r" b="b"/>
              <a:pathLst>
                <a:path w="2068921" h="2709333">
                  <a:moveTo>
                    <a:pt x="0" y="0"/>
                  </a:moveTo>
                  <a:lnTo>
                    <a:pt x="2068921" y="0"/>
                  </a:lnTo>
                  <a:lnTo>
                    <a:pt x="2068921" y="2709333"/>
                  </a:lnTo>
                  <a:lnTo>
                    <a:pt x="0" y="2709333"/>
                  </a:lnTo>
                  <a:close/>
                </a:path>
              </a:pathLst>
            </a:custGeom>
            <a:solidFill>
              <a:srgbClr val="5B694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270037" y="6914230"/>
            <a:ext cx="2805794" cy="160185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997684" y="0"/>
            <a:ext cx="2777858" cy="3278588"/>
          </a:xfrm>
          <a:prstGeom prst="rect">
            <a:avLst/>
          </a:prstGeom>
        </p:spPr>
      </p:pic>
      <p:sp>
        <p:nvSpPr>
          <p:cNvPr id="9" name="TextBox 9"/>
          <p:cNvSpPr txBox="1"/>
          <p:nvPr/>
        </p:nvSpPr>
        <p:spPr>
          <a:xfrm>
            <a:off x="1028700" y="2010353"/>
            <a:ext cx="6047131" cy="6867525"/>
          </a:xfrm>
          <a:prstGeom prst="rect">
            <a:avLst/>
          </a:prstGeom>
        </p:spPr>
        <p:txBody>
          <a:bodyPr lIns="0" tIns="0" rIns="0" bIns="0" rtlCol="0" anchor="t">
            <a:spAutoFit/>
          </a:bodyPr>
          <a:lstStyle/>
          <a:p>
            <a:pPr>
              <a:lnSpc>
                <a:spcPts val="10800"/>
              </a:lnSpc>
            </a:pPr>
            <a:r>
              <a:rPr lang="en-US" sz="9000">
                <a:solidFill>
                  <a:srgbClr val="FAEFE6"/>
                </a:solidFill>
                <a:latin typeface="Hagrid"/>
              </a:rPr>
              <a:t>Brief Overview of ReactJs</a:t>
            </a:r>
          </a:p>
          <a:p>
            <a:pPr marL="0" lvl="0" indent="0">
              <a:lnSpc>
                <a:spcPts val="10800"/>
              </a:lnSpc>
              <a:spcBef>
                <a:spcPct val="0"/>
              </a:spcBef>
            </a:pPr>
            <a:endParaRPr lang="en-US" sz="9000">
              <a:solidFill>
                <a:srgbClr val="FAEFE6"/>
              </a:solidFill>
              <a:latin typeface="Hagrid"/>
            </a:endParaRPr>
          </a:p>
        </p:txBody>
      </p:sp>
      <p:grpSp>
        <p:nvGrpSpPr>
          <p:cNvPr id="10" name="Group 10"/>
          <p:cNvGrpSpPr/>
          <p:nvPr/>
        </p:nvGrpSpPr>
        <p:grpSpPr>
          <a:xfrm>
            <a:off x="8038118" y="5904300"/>
            <a:ext cx="9984946" cy="2611784"/>
            <a:chOff x="0" y="0"/>
            <a:chExt cx="13313261" cy="3482378"/>
          </a:xfrm>
        </p:grpSpPr>
        <p:sp>
          <p:nvSpPr>
            <p:cNvPr id="11" name="TextBox 11"/>
            <p:cNvSpPr txBox="1"/>
            <p:nvPr/>
          </p:nvSpPr>
          <p:spPr>
            <a:xfrm>
              <a:off x="0" y="-9525"/>
              <a:ext cx="13313261" cy="1457325"/>
            </a:xfrm>
            <a:prstGeom prst="rect">
              <a:avLst/>
            </a:prstGeom>
          </p:spPr>
          <p:txBody>
            <a:bodyPr lIns="0" tIns="0" rIns="0" bIns="0" rtlCol="0" anchor="t">
              <a:spAutoFit/>
            </a:bodyPr>
            <a:lstStyle/>
            <a:p>
              <a:pPr marL="0" lvl="0" indent="0">
                <a:lnSpc>
                  <a:spcPts val="2888"/>
                </a:lnSpc>
                <a:spcBef>
                  <a:spcPct val="0"/>
                </a:spcBef>
              </a:pPr>
              <a:r>
                <a:rPr lang="en-US" sz="2406">
                  <a:solidFill>
                    <a:srgbClr val="5B6946"/>
                  </a:solidFill>
                  <a:latin typeface="Hagrid"/>
                </a:rPr>
                <a:t>React uses a component-based architecture, allowing developers to create modular, reusable UI components and improve code reusability.</a:t>
              </a:r>
            </a:p>
          </p:txBody>
        </p:sp>
        <p:sp>
          <p:nvSpPr>
            <p:cNvPr id="12" name="TextBox 12"/>
            <p:cNvSpPr txBox="1"/>
            <p:nvPr/>
          </p:nvSpPr>
          <p:spPr>
            <a:xfrm>
              <a:off x="0" y="1657304"/>
              <a:ext cx="13313261" cy="1825075"/>
            </a:xfrm>
            <a:prstGeom prst="rect">
              <a:avLst/>
            </a:prstGeom>
          </p:spPr>
          <p:txBody>
            <a:bodyPr lIns="0" tIns="0" rIns="0" bIns="0" rtlCol="0" anchor="t">
              <a:spAutoFit/>
            </a:bodyPr>
            <a:lstStyle/>
            <a:p>
              <a:pPr marL="0" lvl="0" indent="0">
                <a:lnSpc>
                  <a:spcPts val="3697"/>
                </a:lnSpc>
                <a:spcBef>
                  <a:spcPct val="0"/>
                </a:spcBef>
              </a:pPr>
              <a:r>
                <a:rPr lang="en-US" sz="2641">
                  <a:solidFill>
                    <a:srgbClr val="191919"/>
                  </a:solidFill>
                  <a:latin typeface="Body Text"/>
                </a:rPr>
                <a:t>React relies on a virtual DOM (Document Object Model) to optimize performance and improve user experience, updating only the necessary parts of the UI when changes occur.</a:t>
              </a:r>
            </a:p>
          </p:txBody>
        </p:sp>
      </p:grpSp>
      <p:sp>
        <p:nvSpPr>
          <p:cNvPr id="13" name="TextBox 13"/>
          <p:cNvSpPr txBox="1"/>
          <p:nvPr/>
        </p:nvSpPr>
        <p:spPr>
          <a:xfrm>
            <a:off x="8038118" y="8103823"/>
            <a:ext cx="9984946" cy="1481435"/>
          </a:xfrm>
          <a:prstGeom prst="rect">
            <a:avLst/>
          </a:prstGeom>
        </p:spPr>
        <p:txBody>
          <a:bodyPr lIns="0" tIns="0" rIns="0" bIns="0" rtlCol="0" anchor="t">
            <a:spAutoFit/>
          </a:bodyPr>
          <a:lstStyle/>
          <a:p>
            <a:pPr>
              <a:lnSpc>
                <a:spcPts val="3921"/>
              </a:lnSpc>
            </a:pPr>
            <a:endParaRPr/>
          </a:p>
          <a:p>
            <a:pPr marL="0" lvl="0" indent="0">
              <a:lnSpc>
                <a:spcPts val="3921"/>
              </a:lnSpc>
              <a:spcBef>
                <a:spcPct val="0"/>
              </a:spcBef>
            </a:pPr>
            <a:r>
              <a:rPr lang="en-US" sz="2800">
                <a:solidFill>
                  <a:srgbClr val="191919"/>
                </a:solidFill>
                <a:latin typeface="Body Text"/>
              </a:rPr>
              <a:t>React enables server-side rendering, enhancing SEO and page load times. With a large and active community, </a:t>
            </a:r>
          </a:p>
        </p:txBody>
      </p:sp>
      <p:grpSp>
        <p:nvGrpSpPr>
          <p:cNvPr id="14" name="Group 14"/>
          <p:cNvGrpSpPr/>
          <p:nvPr/>
        </p:nvGrpSpPr>
        <p:grpSpPr>
          <a:xfrm>
            <a:off x="8038118" y="3507188"/>
            <a:ext cx="9737424" cy="2167503"/>
            <a:chOff x="0" y="0"/>
            <a:chExt cx="12983232" cy="2890004"/>
          </a:xfrm>
        </p:grpSpPr>
        <p:sp>
          <p:nvSpPr>
            <p:cNvPr id="15" name="TextBox 15"/>
            <p:cNvSpPr txBox="1"/>
            <p:nvPr/>
          </p:nvSpPr>
          <p:spPr>
            <a:xfrm>
              <a:off x="0" y="-9525"/>
              <a:ext cx="12983232" cy="1052791"/>
            </a:xfrm>
            <a:prstGeom prst="rect">
              <a:avLst/>
            </a:prstGeom>
          </p:spPr>
          <p:txBody>
            <a:bodyPr lIns="0" tIns="0" rIns="0" bIns="0" rtlCol="0" anchor="t">
              <a:spAutoFit/>
            </a:bodyPr>
            <a:lstStyle/>
            <a:p>
              <a:pPr marL="0" lvl="0" indent="0">
                <a:lnSpc>
                  <a:spcPts val="3100"/>
                </a:lnSpc>
                <a:spcBef>
                  <a:spcPct val="0"/>
                </a:spcBef>
              </a:pPr>
              <a:r>
                <a:rPr lang="en-US" sz="2583">
                  <a:solidFill>
                    <a:srgbClr val="5B6946"/>
                  </a:solidFill>
                  <a:latin typeface="Hagrid"/>
                </a:rPr>
                <a:t>React JS is an open-source JavaScript library for building user interfaces.</a:t>
              </a:r>
            </a:p>
          </p:txBody>
        </p:sp>
        <p:sp>
          <p:nvSpPr>
            <p:cNvPr id="16" name="TextBox 16"/>
            <p:cNvSpPr txBox="1"/>
            <p:nvPr/>
          </p:nvSpPr>
          <p:spPr>
            <a:xfrm>
              <a:off x="0" y="1236870"/>
              <a:ext cx="12983232" cy="1653134"/>
            </a:xfrm>
            <a:prstGeom prst="rect">
              <a:avLst/>
            </a:prstGeom>
          </p:spPr>
          <p:txBody>
            <a:bodyPr lIns="0" tIns="0" rIns="0" bIns="0" rtlCol="0" anchor="t">
              <a:spAutoFit/>
            </a:bodyPr>
            <a:lstStyle/>
            <a:p>
              <a:pPr marL="0" lvl="0" indent="0">
                <a:lnSpc>
                  <a:spcPts val="3324"/>
                </a:lnSpc>
                <a:spcBef>
                  <a:spcPct val="0"/>
                </a:spcBef>
              </a:pPr>
              <a:r>
                <a:rPr lang="en-US" sz="2374">
                  <a:solidFill>
                    <a:srgbClr val="191919"/>
                  </a:solidFill>
                  <a:latin typeface="Hagrid"/>
                </a:rPr>
                <a:t>It was developed by Facebook and released in 2013, and has since become one of the most popular front-end development libraries in use.</a:t>
              </a:r>
            </a:p>
          </p:txBody>
        </p:sp>
      </p:grpSp>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flipH="1">
            <a:off x="1414653" y="9127693"/>
            <a:ext cx="226068" cy="2612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53566"/>
        </a:solidFill>
        <a:effectLst/>
      </p:bgPr>
    </p:bg>
    <p:spTree>
      <p:nvGrpSpPr>
        <p:cNvPr id="1" name=""/>
        <p:cNvGrpSpPr/>
        <p:nvPr/>
      </p:nvGrpSpPr>
      <p:grpSpPr>
        <a:xfrm>
          <a:off x="0" y="0"/>
          <a:ext cx="0" cy="0"/>
          <a:chOff x="0" y="0"/>
          <a:chExt cx="0" cy="0"/>
        </a:xfrm>
      </p:grpSpPr>
      <p:grpSp>
        <p:nvGrpSpPr>
          <p:cNvPr id="2" name="Group 2"/>
          <p:cNvGrpSpPr/>
          <p:nvPr/>
        </p:nvGrpSpPr>
        <p:grpSpPr>
          <a:xfrm>
            <a:off x="0" y="18639"/>
            <a:ext cx="6098840" cy="10287000"/>
            <a:chOff x="0" y="0"/>
            <a:chExt cx="1606279" cy="2709333"/>
          </a:xfrm>
        </p:grpSpPr>
        <p:sp>
          <p:nvSpPr>
            <p:cNvPr id="3" name="Freeform 3"/>
            <p:cNvSpPr/>
            <p:nvPr/>
          </p:nvSpPr>
          <p:spPr>
            <a:xfrm>
              <a:off x="0" y="0"/>
              <a:ext cx="1606279" cy="2709333"/>
            </a:xfrm>
            <a:custGeom>
              <a:avLst/>
              <a:gdLst/>
              <a:ahLst/>
              <a:cxnLst/>
              <a:rect l="l" t="t" r="r" b="b"/>
              <a:pathLst>
                <a:path w="1606279" h="2709333">
                  <a:moveTo>
                    <a:pt x="0" y="0"/>
                  </a:moveTo>
                  <a:lnTo>
                    <a:pt x="1606279" y="0"/>
                  </a:lnTo>
                  <a:lnTo>
                    <a:pt x="1606279" y="2709333"/>
                  </a:lnTo>
                  <a:lnTo>
                    <a:pt x="0" y="2709333"/>
                  </a:lnTo>
                  <a:close/>
                </a:path>
              </a:pathLst>
            </a:custGeom>
            <a:solidFill>
              <a:srgbClr val="FAEFE6"/>
            </a:solidFill>
          </p:spPr>
        </p:sp>
        <p:sp>
          <p:nvSpPr>
            <p:cNvPr id="4" name="TextBox 4"/>
            <p:cNvSpPr txBox="1"/>
            <p:nvPr/>
          </p:nvSpPr>
          <p:spPr>
            <a:xfrm>
              <a:off x="0" y="9525"/>
              <a:ext cx="812800" cy="803275"/>
            </a:xfrm>
            <a:prstGeom prst="rect">
              <a:avLst/>
            </a:prstGeom>
          </p:spPr>
          <p:txBody>
            <a:bodyPr lIns="50800" tIns="50800" rIns="50800" bIns="50800" rtlCol="0" anchor="ctr"/>
            <a:lstStyle/>
            <a:p>
              <a:pPr algn="ctr">
                <a:lnSpc>
                  <a:spcPts val="1872"/>
                </a:lnSpc>
              </a:pPr>
              <a:endParaRPr/>
            </a:p>
          </p:txBody>
        </p:sp>
      </p:grpSp>
      <p:sp>
        <p:nvSpPr>
          <p:cNvPr id="5" name="TextBox 5"/>
          <p:cNvSpPr txBox="1"/>
          <p:nvPr/>
        </p:nvSpPr>
        <p:spPr>
          <a:xfrm>
            <a:off x="6299563" y="550043"/>
            <a:ext cx="11988437" cy="9195617"/>
          </a:xfrm>
          <a:prstGeom prst="rect">
            <a:avLst/>
          </a:prstGeom>
        </p:spPr>
        <p:txBody>
          <a:bodyPr lIns="0" tIns="0" rIns="0" bIns="0" rtlCol="0" anchor="t">
            <a:spAutoFit/>
          </a:bodyPr>
          <a:lstStyle/>
          <a:p>
            <a:pPr>
              <a:lnSpc>
                <a:spcPts val="3491"/>
              </a:lnSpc>
            </a:pPr>
            <a:r>
              <a:rPr lang="en-US" sz="2685">
                <a:solidFill>
                  <a:srgbClr val="FFFFFF"/>
                </a:solidFill>
                <a:latin typeface="Body Text"/>
              </a:rPr>
              <a:t>As a university student, I was always drawn to the world of web development and creating engaging user experiences. One day, while browsing online forums and tech websites, I stumbled upon the term "React JS". Intrigued, I began to research further, reading articles and watching tutorials on this new technology.</a:t>
            </a:r>
          </a:p>
          <a:p>
            <a:pPr>
              <a:lnSpc>
                <a:spcPts val="3491"/>
              </a:lnSpc>
            </a:pPr>
            <a:endParaRPr lang="en-US" sz="2685">
              <a:solidFill>
                <a:srgbClr val="FFFFFF"/>
              </a:solidFill>
              <a:latin typeface="Body Text"/>
            </a:endParaRPr>
          </a:p>
          <a:p>
            <a:pPr>
              <a:lnSpc>
                <a:spcPts val="3491"/>
              </a:lnSpc>
            </a:pPr>
            <a:r>
              <a:rPr lang="en-US" sz="2685">
                <a:solidFill>
                  <a:srgbClr val="FFFFFF"/>
                </a:solidFill>
                <a:latin typeface="Body Text"/>
              </a:rPr>
              <a:t>What fascinated me about React JS was its unique approach to building user interfaces. The concept of creating reusable components and leveraging a virtual DOM for faster performance and improved user experience seemed like a game-changer. I was excited to learn more and dive deeper into the world of React JS development.</a:t>
            </a:r>
          </a:p>
          <a:p>
            <a:pPr>
              <a:lnSpc>
                <a:spcPts val="3491"/>
              </a:lnSpc>
            </a:pPr>
            <a:endParaRPr lang="en-US" sz="2685">
              <a:solidFill>
                <a:srgbClr val="FFFFFF"/>
              </a:solidFill>
              <a:latin typeface="Body Text"/>
            </a:endParaRPr>
          </a:p>
          <a:p>
            <a:pPr>
              <a:lnSpc>
                <a:spcPts val="3491"/>
              </a:lnSpc>
            </a:pPr>
            <a:r>
              <a:rPr lang="en-US" sz="2685">
                <a:solidFill>
                  <a:srgbClr val="FFFFFF"/>
                </a:solidFill>
                <a:latin typeface="Body Text"/>
              </a:rPr>
              <a:t>After hours of research and practice, I finally built my first React JS application. Seeing my code come to life on the screen, with smooth animations and seamless interactions, was an incredible feeling. From that moment on, I was hooked.</a:t>
            </a:r>
          </a:p>
          <a:p>
            <a:pPr>
              <a:lnSpc>
                <a:spcPts val="3491"/>
              </a:lnSpc>
            </a:pPr>
            <a:endParaRPr lang="en-US" sz="2685">
              <a:solidFill>
                <a:srgbClr val="FFFFFF"/>
              </a:solidFill>
              <a:latin typeface="Body Text"/>
            </a:endParaRPr>
          </a:p>
          <a:p>
            <a:pPr>
              <a:lnSpc>
                <a:spcPts val="3491"/>
              </a:lnSpc>
            </a:pPr>
            <a:r>
              <a:rPr lang="en-US" sz="2685">
                <a:solidFill>
                  <a:srgbClr val="FFFFFF"/>
                </a:solidFill>
                <a:latin typeface="Body Text"/>
              </a:rPr>
              <a:t>Since then, I have continued to explore and learn more about React JS, constantly pushing myself to improve my skills and build more innovative applications. What started as a chance discovery has become a true passion, and I am grateful every day for the opportunity to work in such an exciting and dynamic field.</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18639"/>
            <a:ext cx="3848013" cy="3449219"/>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3701" y="7104654"/>
            <a:ext cx="4347336" cy="2641006"/>
          </a:xfrm>
          <a:prstGeom prst="rect">
            <a:avLst/>
          </a:prstGeom>
        </p:spPr>
      </p:pic>
      <p:sp>
        <p:nvSpPr>
          <p:cNvPr id="8" name="TextBox 8"/>
          <p:cNvSpPr txBox="1"/>
          <p:nvPr/>
        </p:nvSpPr>
        <p:spPr>
          <a:xfrm>
            <a:off x="203701" y="3638550"/>
            <a:ext cx="5243646" cy="2990850"/>
          </a:xfrm>
          <a:prstGeom prst="rect">
            <a:avLst/>
          </a:prstGeom>
        </p:spPr>
        <p:txBody>
          <a:bodyPr lIns="0" tIns="0" rIns="0" bIns="0" rtlCol="0" anchor="t">
            <a:spAutoFit/>
          </a:bodyPr>
          <a:lstStyle/>
          <a:p>
            <a:pPr>
              <a:lnSpc>
                <a:spcPts val="7800"/>
              </a:lnSpc>
            </a:pPr>
            <a:r>
              <a:rPr lang="en-US" sz="6500">
                <a:solidFill>
                  <a:srgbClr val="D46BCA"/>
                </a:solidFill>
                <a:latin typeface="Hagrid"/>
              </a:rPr>
              <a:t>How I got to know about ReactJS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B694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flipH="1">
            <a:off x="17146266" y="9258300"/>
            <a:ext cx="226068" cy="26121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494985" y="3828498"/>
            <a:ext cx="963530" cy="963530"/>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793015" y="3828498"/>
            <a:ext cx="963530" cy="963530"/>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28700" y="3828498"/>
            <a:ext cx="963530" cy="963530"/>
          </a:xfrm>
          <a:prstGeom prst="rect">
            <a:avLst/>
          </a:prstGeom>
        </p:spPr>
      </p:pic>
      <p:sp>
        <p:nvSpPr>
          <p:cNvPr id="6" name="TextBox 6"/>
          <p:cNvSpPr txBox="1"/>
          <p:nvPr/>
        </p:nvSpPr>
        <p:spPr>
          <a:xfrm>
            <a:off x="1028700" y="1162050"/>
            <a:ext cx="13386321" cy="1257300"/>
          </a:xfrm>
          <a:prstGeom prst="rect">
            <a:avLst/>
          </a:prstGeom>
        </p:spPr>
        <p:txBody>
          <a:bodyPr lIns="0" tIns="0" rIns="0" bIns="0" rtlCol="0" anchor="t">
            <a:spAutoFit/>
          </a:bodyPr>
          <a:lstStyle/>
          <a:p>
            <a:pPr marL="0" lvl="0" indent="0">
              <a:lnSpc>
                <a:spcPts val="9840"/>
              </a:lnSpc>
              <a:spcBef>
                <a:spcPct val="0"/>
              </a:spcBef>
            </a:pPr>
            <a:r>
              <a:rPr lang="en-US" sz="8200">
                <a:solidFill>
                  <a:srgbClr val="FAEFE6"/>
                </a:solidFill>
                <a:latin typeface="Hagrid"/>
              </a:rPr>
              <a:t>what seems fasinating?</a:t>
            </a:r>
          </a:p>
        </p:txBody>
      </p:sp>
      <p:sp>
        <p:nvSpPr>
          <p:cNvPr id="7" name="TextBox 7"/>
          <p:cNvSpPr txBox="1"/>
          <p:nvPr/>
        </p:nvSpPr>
        <p:spPr>
          <a:xfrm>
            <a:off x="526894" y="5306685"/>
            <a:ext cx="4659183" cy="3209925"/>
          </a:xfrm>
          <a:prstGeom prst="rect">
            <a:avLst/>
          </a:prstGeom>
        </p:spPr>
        <p:txBody>
          <a:bodyPr lIns="0" tIns="0" rIns="0" bIns="0" rtlCol="0" anchor="t">
            <a:spAutoFit/>
          </a:bodyPr>
          <a:lstStyle/>
          <a:p>
            <a:pPr>
              <a:lnSpc>
                <a:spcPts val="3600"/>
              </a:lnSpc>
            </a:pPr>
            <a:r>
              <a:rPr lang="en-US" sz="3000">
                <a:solidFill>
                  <a:srgbClr val="FAEFE6"/>
                </a:solidFill>
                <a:latin typeface="Body Text"/>
              </a:rPr>
              <a:t>React JS allows for the creation of reusable components, which saves time and effort in development and makes it easier to maintain and update applications.</a:t>
            </a:r>
          </a:p>
        </p:txBody>
      </p:sp>
      <p:sp>
        <p:nvSpPr>
          <p:cNvPr id="8" name="TextBox 8"/>
          <p:cNvSpPr txBox="1"/>
          <p:nvPr/>
        </p:nvSpPr>
        <p:spPr>
          <a:xfrm>
            <a:off x="6494985" y="5306685"/>
            <a:ext cx="4893820" cy="3209925"/>
          </a:xfrm>
          <a:prstGeom prst="rect">
            <a:avLst/>
          </a:prstGeom>
        </p:spPr>
        <p:txBody>
          <a:bodyPr lIns="0" tIns="0" rIns="0" bIns="0" rtlCol="0" anchor="t">
            <a:spAutoFit/>
          </a:bodyPr>
          <a:lstStyle/>
          <a:p>
            <a:pPr>
              <a:lnSpc>
                <a:spcPts val="3600"/>
              </a:lnSpc>
            </a:pPr>
            <a:r>
              <a:rPr lang="en-US" sz="3000">
                <a:solidFill>
                  <a:srgbClr val="FAEFE6"/>
                </a:solidFill>
                <a:latin typeface="Body Text"/>
              </a:rPr>
              <a:t>React JS uses a virtual DOM, which makes it faster and more efficient than traditional approaches to web development, resulting in better performance and a smoother user experience.</a:t>
            </a:r>
          </a:p>
        </p:txBody>
      </p:sp>
      <p:sp>
        <p:nvSpPr>
          <p:cNvPr id="9" name="TextBox 9"/>
          <p:cNvSpPr txBox="1"/>
          <p:nvPr/>
        </p:nvSpPr>
        <p:spPr>
          <a:xfrm>
            <a:off x="11793015" y="5325735"/>
            <a:ext cx="5466285" cy="3054567"/>
          </a:xfrm>
          <a:prstGeom prst="rect">
            <a:avLst/>
          </a:prstGeom>
        </p:spPr>
        <p:txBody>
          <a:bodyPr lIns="0" tIns="0" rIns="0" bIns="0" rtlCol="0" anchor="t">
            <a:spAutoFit/>
          </a:bodyPr>
          <a:lstStyle/>
          <a:p>
            <a:pPr>
              <a:lnSpc>
                <a:spcPts val="4021"/>
              </a:lnSpc>
            </a:pPr>
            <a:r>
              <a:rPr lang="en-US" sz="3350">
                <a:solidFill>
                  <a:srgbClr val="FAEFE6"/>
                </a:solidFill>
                <a:latin typeface="Body Text"/>
              </a:rPr>
              <a:t>React JS has a large and thriving ecosystem of third-party libraries and tools that help developers to build more sophisticated and innovative applications.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320330"/>
            <a:ext cx="2869352" cy="1130936"/>
            <a:chOff x="0" y="0"/>
            <a:chExt cx="700440" cy="276074"/>
          </a:xfrm>
        </p:grpSpPr>
        <p:sp>
          <p:nvSpPr>
            <p:cNvPr id="3" name="Freeform 3"/>
            <p:cNvSpPr/>
            <p:nvPr/>
          </p:nvSpPr>
          <p:spPr>
            <a:xfrm>
              <a:off x="0" y="0"/>
              <a:ext cx="700440" cy="276074"/>
            </a:xfrm>
            <a:custGeom>
              <a:avLst/>
              <a:gdLst/>
              <a:ahLst/>
              <a:cxnLst/>
              <a:rect l="l" t="t" r="r" b="b"/>
              <a:pathLst>
                <a:path w="700440" h="276074">
                  <a:moveTo>
                    <a:pt x="138037" y="0"/>
                  </a:moveTo>
                  <a:lnTo>
                    <a:pt x="562403" y="0"/>
                  </a:lnTo>
                  <a:cubicBezTo>
                    <a:pt x="599013" y="0"/>
                    <a:pt x="634123" y="14543"/>
                    <a:pt x="660010" y="40430"/>
                  </a:cubicBezTo>
                  <a:cubicBezTo>
                    <a:pt x="685897" y="66317"/>
                    <a:pt x="700440" y="101427"/>
                    <a:pt x="700440" y="138037"/>
                  </a:cubicBezTo>
                  <a:lnTo>
                    <a:pt x="700440" y="138037"/>
                  </a:lnTo>
                  <a:cubicBezTo>
                    <a:pt x="700440" y="214273"/>
                    <a:pt x="638639" y="276074"/>
                    <a:pt x="562403" y="276074"/>
                  </a:cubicBezTo>
                  <a:lnTo>
                    <a:pt x="138037" y="276074"/>
                  </a:lnTo>
                  <a:cubicBezTo>
                    <a:pt x="61801" y="276074"/>
                    <a:pt x="0" y="214273"/>
                    <a:pt x="0" y="138037"/>
                  </a:cubicBezTo>
                  <a:lnTo>
                    <a:pt x="0" y="138037"/>
                  </a:lnTo>
                  <a:cubicBezTo>
                    <a:pt x="0" y="61801"/>
                    <a:pt x="61801" y="0"/>
                    <a:pt x="138037" y="0"/>
                  </a:cubicBezTo>
                  <a:close/>
                </a:path>
              </a:pathLst>
            </a:custGeom>
            <a:solidFill>
              <a:srgbClr val="FD883D"/>
            </a:solidFill>
          </p:spPr>
          <p:txBody>
            <a:bodyPr/>
            <a:lstStyle/>
            <a:p>
              <a:r>
                <a:rPr lang="en-US" sz="4800" dirty="0" smtClean="0"/>
                <a:t>    2019</a:t>
              </a:r>
              <a:endParaRPr lang="en-US" dirty="0"/>
            </a:p>
          </p:txBody>
        </p:sp>
        <p:sp>
          <p:nvSpPr>
            <p:cNvPr id="4" name="TextBox 4"/>
            <p:cNvSpPr txBox="1"/>
            <p:nvPr/>
          </p:nvSpPr>
          <p:spPr>
            <a:xfrm>
              <a:off x="0" y="-76200"/>
              <a:ext cx="812800" cy="889000"/>
            </a:xfrm>
            <a:prstGeom prst="rect">
              <a:avLst/>
            </a:prstGeom>
          </p:spPr>
          <p:txBody>
            <a:bodyPr lIns="50800" tIns="50800" rIns="50800" bIns="50800" rtlCol="0" anchor="ctr"/>
            <a:lstStyle/>
            <a:p>
              <a:pPr algn="ctr">
                <a:lnSpc>
                  <a:spcPts val="4900"/>
                </a:lnSpc>
              </a:pPr>
              <a:endParaRPr lang="en-US" sz="3500" dirty="0">
                <a:solidFill>
                  <a:srgbClr val="191919"/>
                </a:solidFill>
                <a:latin typeface="Hagrid"/>
              </a:endParaRPr>
            </a:p>
          </p:txBody>
        </p:sp>
      </p:grpSp>
      <p:grpSp>
        <p:nvGrpSpPr>
          <p:cNvPr id="5" name="Group 5"/>
          <p:cNvGrpSpPr/>
          <p:nvPr/>
        </p:nvGrpSpPr>
        <p:grpSpPr>
          <a:xfrm>
            <a:off x="5482449" y="4320330"/>
            <a:ext cx="2869352" cy="1130936"/>
            <a:chOff x="0" y="0"/>
            <a:chExt cx="700440" cy="276074"/>
          </a:xfrm>
        </p:grpSpPr>
        <p:sp>
          <p:nvSpPr>
            <p:cNvPr id="6" name="Freeform 6"/>
            <p:cNvSpPr/>
            <p:nvPr/>
          </p:nvSpPr>
          <p:spPr>
            <a:xfrm>
              <a:off x="0" y="0"/>
              <a:ext cx="700440" cy="276074"/>
            </a:xfrm>
            <a:custGeom>
              <a:avLst/>
              <a:gdLst/>
              <a:ahLst/>
              <a:cxnLst/>
              <a:rect l="l" t="t" r="r" b="b"/>
              <a:pathLst>
                <a:path w="700440" h="276074">
                  <a:moveTo>
                    <a:pt x="0" y="0"/>
                  </a:moveTo>
                  <a:lnTo>
                    <a:pt x="700440" y="0"/>
                  </a:lnTo>
                  <a:lnTo>
                    <a:pt x="700440" y="276074"/>
                  </a:lnTo>
                  <a:lnTo>
                    <a:pt x="0" y="276074"/>
                  </a:lnTo>
                  <a:close/>
                </a:path>
              </a:pathLst>
            </a:custGeom>
            <a:solidFill>
              <a:srgbClr val="5B6946"/>
            </a:solidFill>
          </p:spPr>
          <p:txBody>
            <a:bodyPr/>
            <a:lstStyle/>
            <a:p>
              <a:r>
                <a:rPr lang="en-US" sz="4400" dirty="0" smtClean="0"/>
                <a:t>  2020-21</a:t>
              </a:r>
              <a:endParaRPr lang="en-US" dirty="0"/>
            </a:p>
          </p:txBody>
        </p:sp>
        <p:sp>
          <p:nvSpPr>
            <p:cNvPr id="7" name="TextBox 7"/>
            <p:cNvSpPr txBox="1"/>
            <p:nvPr/>
          </p:nvSpPr>
          <p:spPr>
            <a:xfrm>
              <a:off x="0" y="-76200"/>
              <a:ext cx="812800" cy="889000"/>
            </a:xfrm>
            <a:prstGeom prst="rect">
              <a:avLst/>
            </a:prstGeom>
          </p:spPr>
          <p:txBody>
            <a:bodyPr lIns="50800" tIns="50800" rIns="50800" bIns="50800" rtlCol="0" anchor="ctr"/>
            <a:lstStyle/>
            <a:p>
              <a:pPr algn="ctr">
                <a:lnSpc>
                  <a:spcPts val="4900"/>
                </a:lnSpc>
              </a:pPr>
              <a:r>
                <a:rPr lang="en-US" sz="3500">
                  <a:solidFill>
                    <a:srgbClr val="FAEFE6"/>
                  </a:solidFill>
                  <a:latin typeface="Hagrid"/>
                </a:rPr>
                <a:t>2020-21</a:t>
              </a:r>
            </a:p>
          </p:txBody>
        </p:sp>
      </p:grpSp>
      <p:grpSp>
        <p:nvGrpSpPr>
          <p:cNvPr id="8" name="Group 8"/>
          <p:cNvGrpSpPr/>
          <p:nvPr/>
        </p:nvGrpSpPr>
        <p:grpSpPr>
          <a:xfrm>
            <a:off x="14389948" y="4320330"/>
            <a:ext cx="2869352" cy="1130936"/>
            <a:chOff x="0" y="0"/>
            <a:chExt cx="700440" cy="276074"/>
          </a:xfrm>
        </p:grpSpPr>
        <p:sp>
          <p:nvSpPr>
            <p:cNvPr id="9" name="Freeform 9"/>
            <p:cNvSpPr/>
            <p:nvPr/>
          </p:nvSpPr>
          <p:spPr>
            <a:xfrm>
              <a:off x="0" y="0"/>
              <a:ext cx="700440" cy="276074"/>
            </a:xfrm>
            <a:custGeom>
              <a:avLst/>
              <a:gdLst/>
              <a:ahLst/>
              <a:cxnLst/>
              <a:rect l="l" t="t" r="r" b="b"/>
              <a:pathLst>
                <a:path w="700440" h="276074">
                  <a:moveTo>
                    <a:pt x="0" y="0"/>
                  </a:moveTo>
                  <a:lnTo>
                    <a:pt x="700440" y="0"/>
                  </a:lnTo>
                  <a:lnTo>
                    <a:pt x="700440" y="276074"/>
                  </a:lnTo>
                  <a:lnTo>
                    <a:pt x="0" y="276074"/>
                  </a:lnTo>
                  <a:close/>
                </a:path>
              </a:pathLst>
            </a:custGeom>
            <a:solidFill>
              <a:srgbClr val="553566"/>
            </a:solidFill>
          </p:spPr>
          <p:txBody>
            <a:bodyPr/>
            <a:lstStyle/>
            <a:p>
              <a:r>
                <a:rPr lang="en-US" sz="4400" dirty="0" smtClean="0">
                  <a:solidFill>
                    <a:schemeClr val="bg1"/>
                  </a:solidFill>
                </a:rPr>
                <a:t>     2023</a:t>
              </a:r>
              <a:endParaRPr lang="en-US" dirty="0">
                <a:solidFill>
                  <a:schemeClr val="bg1"/>
                </a:solidFill>
              </a:endParaRPr>
            </a:p>
          </p:txBody>
        </p:sp>
        <p:sp>
          <p:nvSpPr>
            <p:cNvPr id="10" name="TextBox 10"/>
            <p:cNvSpPr txBox="1"/>
            <p:nvPr/>
          </p:nvSpPr>
          <p:spPr>
            <a:xfrm>
              <a:off x="0" y="-76200"/>
              <a:ext cx="812800" cy="889000"/>
            </a:xfrm>
            <a:prstGeom prst="rect">
              <a:avLst/>
            </a:prstGeom>
          </p:spPr>
          <p:txBody>
            <a:bodyPr lIns="50800" tIns="50800" rIns="50800" bIns="50800" rtlCol="0" anchor="ctr"/>
            <a:lstStyle/>
            <a:p>
              <a:pPr algn="ctr">
                <a:lnSpc>
                  <a:spcPts val="4900"/>
                </a:lnSpc>
              </a:pPr>
              <a:r>
                <a:rPr lang="en-US" sz="3500">
                  <a:solidFill>
                    <a:srgbClr val="FAEFE6"/>
                  </a:solidFill>
                  <a:latin typeface="Hagrid"/>
                </a:rPr>
                <a:t>2023</a:t>
              </a:r>
            </a:p>
          </p:txBody>
        </p:sp>
      </p:grpSp>
      <p:grpSp>
        <p:nvGrpSpPr>
          <p:cNvPr id="11" name="Group 11"/>
          <p:cNvGrpSpPr/>
          <p:nvPr/>
        </p:nvGrpSpPr>
        <p:grpSpPr>
          <a:xfrm>
            <a:off x="9932246" y="4008177"/>
            <a:ext cx="3333588" cy="3641785"/>
            <a:chOff x="-965" y="-76200"/>
            <a:chExt cx="813765" cy="889000"/>
          </a:xfrm>
        </p:grpSpPr>
        <p:sp>
          <p:nvSpPr>
            <p:cNvPr id="12" name="Freeform 12"/>
            <p:cNvSpPr/>
            <p:nvPr/>
          </p:nvSpPr>
          <p:spPr>
            <a:xfrm>
              <a:off x="-965" y="0"/>
              <a:ext cx="700440" cy="276074"/>
            </a:xfrm>
            <a:custGeom>
              <a:avLst/>
              <a:gdLst/>
              <a:ahLst/>
              <a:cxnLst/>
              <a:rect l="l" t="t" r="r" b="b"/>
              <a:pathLst>
                <a:path w="700440" h="276074">
                  <a:moveTo>
                    <a:pt x="138037" y="0"/>
                  </a:moveTo>
                  <a:lnTo>
                    <a:pt x="562403" y="0"/>
                  </a:lnTo>
                  <a:cubicBezTo>
                    <a:pt x="599013" y="0"/>
                    <a:pt x="634123" y="14543"/>
                    <a:pt x="660010" y="40430"/>
                  </a:cubicBezTo>
                  <a:cubicBezTo>
                    <a:pt x="685897" y="66317"/>
                    <a:pt x="700440" y="101427"/>
                    <a:pt x="700440" y="138037"/>
                  </a:cubicBezTo>
                  <a:lnTo>
                    <a:pt x="700440" y="138037"/>
                  </a:lnTo>
                  <a:cubicBezTo>
                    <a:pt x="700440" y="214273"/>
                    <a:pt x="638639" y="276074"/>
                    <a:pt x="562403" y="276074"/>
                  </a:cubicBezTo>
                  <a:lnTo>
                    <a:pt x="138037" y="276074"/>
                  </a:lnTo>
                  <a:cubicBezTo>
                    <a:pt x="61801" y="276074"/>
                    <a:pt x="0" y="214273"/>
                    <a:pt x="0" y="138037"/>
                  </a:cubicBezTo>
                  <a:lnTo>
                    <a:pt x="0" y="138037"/>
                  </a:lnTo>
                  <a:cubicBezTo>
                    <a:pt x="0" y="61801"/>
                    <a:pt x="61801" y="0"/>
                    <a:pt x="138037" y="0"/>
                  </a:cubicBezTo>
                  <a:close/>
                </a:path>
              </a:pathLst>
            </a:custGeom>
            <a:solidFill>
              <a:srgbClr val="5DA6BF"/>
            </a:solidFill>
          </p:spPr>
          <p:txBody>
            <a:bodyPr/>
            <a:lstStyle/>
            <a:p>
              <a:r>
                <a:rPr lang="en-US" sz="4400" dirty="0" smtClean="0"/>
                <a:t>      2022</a:t>
              </a:r>
              <a:endParaRPr lang="en-US" dirty="0"/>
            </a:p>
          </p:txBody>
        </p:sp>
        <p:sp>
          <p:nvSpPr>
            <p:cNvPr id="13" name="TextBox 13"/>
            <p:cNvSpPr txBox="1"/>
            <p:nvPr/>
          </p:nvSpPr>
          <p:spPr>
            <a:xfrm>
              <a:off x="0" y="-76200"/>
              <a:ext cx="812800" cy="889000"/>
            </a:xfrm>
            <a:prstGeom prst="rect">
              <a:avLst/>
            </a:prstGeom>
          </p:spPr>
          <p:txBody>
            <a:bodyPr lIns="50800" tIns="50800" rIns="50800" bIns="50800" rtlCol="0" anchor="ctr"/>
            <a:lstStyle/>
            <a:p>
              <a:pPr algn="ctr">
                <a:lnSpc>
                  <a:spcPts val="4900"/>
                </a:lnSpc>
              </a:pPr>
              <a:endParaRPr lang="en-US" sz="3500" dirty="0">
                <a:solidFill>
                  <a:srgbClr val="191919"/>
                </a:solidFill>
                <a:latin typeface="Hagrid"/>
              </a:endParaRPr>
            </a:p>
          </p:txBody>
        </p:sp>
      </p:grpSp>
      <p:grpSp>
        <p:nvGrpSpPr>
          <p:cNvPr id="14" name="Group 14"/>
          <p:cNvGrpSpPr/>
          <p:nvPr/>
        </p:nvGrpSpPr>
        <p:grpSpPr>
          <a:xfrm>
            <a:off x="0" y="0"/>
            <a:ext cx="18288000" cy="2702420"/>
            <a:chOff x="0" y="0"/>
            <a:chExt cx="4816593" cy="711748"/>
          </a:xfrm>
        </p:grpSpPr>
        <p:sp>
          <p:nvSpPr>
            <p:cNvPr id="15" name="Freeform 15"/>
            <p:cNvSpPr/>
            <p:nvPr/>
          </p:nvSpPr>
          <p:spPr>
            <a:xfrm>
              <a:off x="0" y="0"/>
              <a:ext cx="4816592" cy="711748"/>
            </a:xfrm>
            <a:custGeom>
              <a:avLst/>
              <a:gdLst/>
              <a:ahLst/>
              <a:cxnLst/>
              <a:rect l="l" t="t" r="r" b="b"/>
              <a:pathLst>
                <a:path w="4816592" h="711748">
                  <a:moveTo>
                    <a:pt x="0" y="0"/>
                  </a:moveTo>
                  <a:lnTo>
                    <a:pt x="4816592" y="0"/>
                  </a:lnTo>
                  <a:lnTo>
                    <a:pt x="4816592" y="711748"/>
                  </a:lnTo>
                  <a:lnTo>
                    <a:pt x="0" y="711748"/>
                  </a:lnTo>
                  <a:close/>
                </a:path>
              </a:pathLst>
            </a:custGeom>
            <a:solidFill>
              <a:srgbClr val="D46BCA"/>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17" name="AutoShape 17"/>
          <p:cNvSpPr/>
          <p:nvPr/>
        </p:nvSpPr>
        <p:spPr>
          <a:xfrm>
            <a:off x="3898052" y="4876273"/>
            <a:ext cx="1584397" cy="0"/>
          </a:xfrm>
          <a:prstGeom prst="line">
            <a:avLst/>
          </a:prstGeom>
          <a:ln w="19050" cap="flat">
            <a:solidFill>
              <a:srgbClr val="D46BCA"/>
            </a:solidFill>
            <a:prstDash val="solid"/>
            <a:headEnd type="none" w="sm" len="sm"/>
            <a:tailEnd type="arrow" w="med" len="sm"/>
          </a:ln>
        </p:spPr>
      </p:sp>
      <p:sp>
        <p:nvSpPr>
          <p:cNvPr id="18" name="AutoShape 18"/>
          <p:cNvSpPr/>
          <p:nvPr/>
        </p:nvSpPr>
        <p:spPr>
          <a:xfrm>
            <a:off x="8351801" y="4876273"/>
            <a:ext cx="1584397" cy="0"/>
          </a:xfrm>
          <a:prstGeom prst="line">
            <a:avLst/>
          </a:prstGeom>
          <a:ln w="19050" cap="flat">
            <a:solidFill>
              <a:srgbClr val="D46BCA"/>
            </a:solidFill>
            <a:prstDash val="solid"/>
            <a:headEnd type="none" w="sm" len="sm"/>
            <a:tailEnd type="arrow" w="med" len="sm"/>
          </a:ln>
        </p:spPr>
      </p:sp>
      <p:sp>
        <p:nvSpPr>
          <p:cNvPr id="19" name="AutoShape 19"/>
          <p:cNvSpPr/>
          <p:nvPr/>
        </p:nvSpPr>
        <p:spPr>
          <a:xfrm>
            <a:off x="12805551" y="4876273"/>
            <a:ext cx="1584397" cy="0"/>
          </a:xfrm>
          <a:prstGeom prst="line">
            <a:avLst/>
          </a:prstGeom>
          <a:ln w="19050" cap="flat">
            <a:solidFill>
              <a:srgbClr val="D46BCA"/>
            </a:solidFill>
            <a:prstDash val="solid"/>
            <a:headEnd type="none" w="sm" len="sm"/>
            <a:tailEnd type="arrow" w="med" len="sm"/>
          </a:ln>
        </p:spPr>
      </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684496" flipH="1">
            <a:off x="16831664" y="9127693"/>
            <a:ext cx="226068" cy="261213"/>
          </a:xfrm>
          <a:prstGeom prst="rect">
            <a:avLst/>
          </a:prstGeom>
        </p:spPr>
      </p:pic>
      <p:sp>
        <p:nvSpPr>
          <p:cNvPr id="21" name="TextBox 21"/>
          <p:cNvSpPr txBox="1"/>
          <p:nvPr/>
        </p:nvSpPr>
        <p:spPr>
          <a:xfrm>
            <a:off x="1028700" y="655885"/>
            <a:ext cx="12868391" cy="1028700"/>
          </a:xfrm>
          <a:prstGeom prst="rect">
            <a:avLst/>
          </a:prstGeom>
        </p:spPr>
        <p:txBody>
          <a:bodyPr lIns="0" tIns="0" rIns="0" bIns="0" rtlCol="0" anchor="t">
            <a:spAutoFit/>
          </a:bodyPr>
          <a:lstStyle/>
          <a:p>
            <a:pPr marL="0" lvl="0" indent="0">
              <a:lnSpc>
                <a:spcPts val="8040"/>
              </a:lnSpc>
              <a:spcBef>
                <a:spcPct val="0"/>
              </a:spcBef>
            </a:pPr>
            <a:r>
              <a:rPr lang="en-US" sz="6700">
                <a:solidFill>
                  <a:srgbClr val="FAEFE6"/>
                </a:solidFill>
                <a:latin typeface="Hagrid"/>
              </a:rPr>
              <a:t>My current Achievements</a:t>
            </a:r>
          </a:p>
        </p:txBody>
      </p:sp>
      <p:sp>
        <p:nvSpPr>
          <p:cNvPr id="22" name="TextBox 22"/>
          <p:cNvSpPr txBox="1"/>
          <p:nvPr/>
        </p:nvSpPr>
        <p:spPr>
          <a:xfrm>
            <a:off x="995217" y="5986850"/>
            <a:ext cx="2936318" cy="1653540"/>
          </a:xfrm>
          <a:prstGeom prst="rect">
            <a:avLst/>
          </a:prstGeom>
        </p:spPr>
        <p:txBody>
          <a:bodyPr lIns="0" tIns="0" rIns="0" bIns="0" rtlCol="0" anchor="t">
            <a:spAutoFit/>
          </a:bodyPr>
          <a:lstStyle/>
          <a:p>
            <a:pPr algn="ctr">
              <a:lnSpc>
                <a:spcPts val="3359"/>
              </a:lnSpc>
            </a:pPr>
            <a:r>
              <a:rPr lang="en-US" sz="2400">
                <a:solidFill>
                  <a:srgbClr val="191919"/>
                </a:solidFill>
                <a:latin typeface="Body Text"/>
              </a:rPr>
              <a:t>I did my first internship as a front-end developer at LetsGrowMore</a:t>
            </a:r>
          </a:p>
        </p:txBody>
      </p:sp>
      <p:sp>
        <p:nvSpPr>
          <p:cNvPr id="23" name="TextBox 23"/>
          <p:cNvSpPr txBox="1"/>
          <p:nvPr/>
        </p:nvSpPr>
        <p:spPr>
          <a:xfrm>
            <a:off x="5260684" y="5986850"/>
            <a:ext cx="3312883" cy="1653540"/>
          </a:xfrm>
          <a:prstGeom prst="rect">
            <a:avLst/>
          </a:prstGeom>
        </p:spPr>
        <p:txBody>
          <a:bodyPr lIns="0" tIns="0" rIns="0" bIns="0" rtlCol="0" anchor="t">
            <a:spAutoFit/>
          </a:bodyPr>
          <a:lstStyle/>
          <a:p>
            <a:pPr algn="ctr">
              <a:lnSpc>
                <a:spcPts val="3359"/>
              </a:lnSpc>
            </a:pPr>
            <a:r>
              <a:rPr lang="en-US" sz="2400">
                <a:solidFill>
                  <a:srgbClr val="191919"/>
                </a:solidFill>
                <a:latin typeface="Body Text"/>
              </a:rPr>
              <a:t>I did my second internship as a front-end developer at Interns.pk</a:t>
            </a:r>
          </a:p>
        </p:txBody>
      </p:sp>
      <p:sp>
        <p:nvSpPr>
          <p:cNvPr id="24" name="TextBox 24"/>
          <p:cNvSpPr txBox="1"/>
          <p:nvPr/>
        </p:nvSpPr>
        <p:spPr>
          <a:xfrm>
            <a:off x="9845650" y="5986850"/>
            <a:ext cx="3050450" cy="2491740"/>
          </a:xfrm>
          <a:prstGeom prst="rect">
            <a:avLst/>
          </a:prstGeom>
        </p:spPr>
        <p:txBody>
          <a:bodyPr lIns="0" tIns="0" rIns="0" bIns="0" rtlCol="0" anchor="t">
            <a:spAutoFit/>
          </a:bodyPr>
          <a:lstStyle/>
          <a:p>
            <a:pPr algn="ctr">
              <a:lnSpc>
                <a:spcPts val="3359"/>
              </a:lnSpc>
            </a:pPr>
            <a:r>
              <a:rPr lang="en-US" sz="2400">
                <a:solidFill>
                  <a:srgbClr val="191919"/>
                </a:solidFill>
                <a:latin typeface="Body Text"/>
              </a:rPr>
              <a:t>Then I did my two major internships, one was Python Internship at Vezow and second as a Content Writer at TechInBorn  </a:t>
            </a:r>
          </a:p>
        </p:txBody>
      </p:sp>
      <p:sp>
        <p:nvSpPr>
          <p:cNvPr id="25" name="TextBox 25"/>
          <p:cNvSpPr txBox="1"/>
          <p:nvPr/>
        </p:nvSpPr>
        <p:spPr>
          <a:xfrm>
            <a:off x="14451684" y="5986850"/>
            <a:ext cx="2745880" cy="2072640"/>
          </a:xfrm>
          <a:prstGeom prst="rect">
            <a:avLst/>
          </a:prstGeom>
        </p:spPr>
        <p:txBody>
          <a:bodyPr lIns="0" tIns="0" rIns="0" bIns="0" rtlCol="0" anchor="t">
            <a:spAutoFit/>
          </a:bodyPr>
          <a:lstStyle/>
          <a:p>
            <a:pPr algn="ctr">
              <a:lnSpc>
                <a:spcPts val="3359"/>
              </a:lnSpc>
            </a:pPr>
            <a:r>
              <a:rPr lang="en-US" sz="2400">
                <a:solidFill>
                  <a:srgbClr val="191919"/>
                </a:solidFill>
                <a:latin typeface="Body Text"/>
              </a:rPr>
              <a:t>Currently I am working as an internee ReactJs developer in Ghani business Solutions.</a:t>
            </a:r>
          </a:p>
        </p:txBody>
      </p:sp>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462089">
            <a:off x="14697831" y="1494083"/>
            <a:ext cx="2253586" cy="18028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418286"/>
            <a:chOff x="0" y="0"/>
            <a:chExt cx="4816593" cy="900289"/>
          </a:xfrm>
        </p:grpSpPr>
        <p:sp>
          <p:nvSpPr>
            <p:cNvPr id="3" name="Freeform 3"/>
            <p:cNvSpPr/>
            <p:nvPr/>
          </p:nvSpPr>
          <p:spPr>
            <a:xfrm>
              <a:off x="0" y="0"/>
              <a:ext cx="4816592" cy="900289"/>
            </a:xfrm>
            <a:custGeom>
              <a:avLst/>
              <a:gdLst/>
              <a:ahLst/>
              <a:cxnLst/>
              <a:rect l="l" t="t" r="r" b="b"/>
              <a:pathLst>
                <a:path w="4816592" h="900289">
                  <a:moveTo>
                    <a:pt x="0" y="0"/>
                  </a:moveTo>
                  <a:lnTo>
                    <a:pt x="4816592" y="0"/>
                  </a:lnTo>
                  <a:lnTo>
                    <a:pt x="4816592" y="900289"/>
                  </a:lnTo>
                  <a:lnTo>
                    <a:pt x="0" y="900289"/>
                  </a:lnTo>
                  <a:close/>
                </a:path>
              </a:pathLst>
            </a:custGeom>
            <a:solidFill>
              <a:srgbClr val="D46BCA"/>
            </a:solidFill>
          </p:spPr>
        </p:sp>
        <p:sp>
          <p:nvSpPr>
            <p:cNvPr id="4" name="TextBox 4"/>
            <p:cNvSpPr txBox="1"/>
            <p:nvPr/>
          </p:nvSpPr>
          <p:spPr>
            <a:xfrm>
              <a:off x="0" y="9525"/>
              <a:ext cx="812800" cy="803275"/>
            </a:xfrm>
            <a:prstGeom prst="rect">
              <a:avLst/>
            </a:prstGeom>
          </p:spPr>
          <p:txBody>
            <a:bodyPr lIns="50800" tIns="50800" rIns="50800" bIns="50800" rtlCol="0" anchor="ctr"/>
            <a:lstStyle/>
            <a:p>
              <a:pPr algn="ctr">
                <a:lnSpc>
                  <a:spcPts val="1872"/>
                </a:lnSpc>
              </a:pPr>
              <a:endParaRPr/>
            </a:p>
          </p:txBody>
        </p:sp>
      </p:grpSp>
      <p:grpSp>
        <p:nvGrpSpPr>
          <p:cNvPr id="5" name="Group 5"/>
          <p:cNvGrpSpPr/>
          <p:nvPr/>
        </p:nvGrpSpPr>
        <p:grpSpPr>
          <a:xfrm>
            <a:off x="0" y="6878239"/>
            <a:ext cx="18288000" cy="3418286"/>
            <a:chOff x="0" y="0"/>
            <a:chExt cx="4816593" cy="900289"/>
          </a:xfrm>
        </p:grpSpPr>
        <p:sp>
          <p:nvSpPr>
            <p:cNvPr id="6" name="Freeform 6"/>
            <p:cNvSpPr/>
            <p:nvPr/>
          </p:nvSpPr>
          <p:spPr>
            <a:xfrm>
              <a:off x="0" y="0"/>
              <a:ext cx="4816592" cy="900289"/>
            </a:xfrm>
            <a:custGeom>
              <a:avLst/>
              <a:gdLst/>
              <a:ahLst/>
              <a:cxnLst/>
              <a:rect l="l" t="t" r="r" b="b"/>
              <a:pathLst>
                <a:path w="4816592" h="900289">
                  <a:moveTo>
                    <a:pt x="0" y="0"/>
                  </a:moveTo>
                  <a:lnTo>
                    <a:pt x="4816592" y="0"/>
                  </a:lnTo>
                  <a:lnTo>
                    <a:pt x="4816592" y="900289"/>
                  </a:lnTo>
                  <a:lnTo>
                    <a:pt x="0" y="900289"/>
                  </a:lnTo>
                  <a:close/>
                </a:path>
              </a:pathLst>
            </a:custGeom>
            <a:solidFill>
              <a:srgbClr val="5DA6BF"/>
            </a:solidFill>
          </p:spPr>
        </p:sp>
        <p:sp>
          <p:nvSpPr>
            <p:cNvPr id="7" name="TextBox 7"/>
            <p:cNvSpPr txBox="1"/>
            <p:nvPr/>
          </p:nvSpPr>
          <p:spPr>
            <a:xfrm>
              <a:off x="0" y="9525"/>
              <a:ext cx="812800" cy="803275"/>
            </a:xfrm>
            <a:prstGeom prst="rect">
              <a:avLst/>
            </a:prstGeom>
          </p:spPr>
          <p:txBody>
            <a:bodyPr lIns="50800" tIns="50800" rIns="50800" bIns="50800" rtlCol="0" anchor="ctr"/>
            <a:lstStyle/>
            <a:p>
              <a:pPr algn="ctr">
                <a:lnSpc>
                  <a:spcPts val="1872"/>
                </a:lnSpc>
              </a:pPr>
              <a:endParaRPr/>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92230" y="8610141"/>
            <a:ext cx="1354656" cy="1354656"/>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6741113" y="8610141"/>
            <a:ext cx="1354656" cy="13546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062766" y="172679"/>
            <a:ext cx="3832282" cy="3832282"/>
          </a:xfrm>
          <a:prstGeom prst="rect">
            <a:avLst/>
          </a:prstGeom>
        </p:spPr>
      </p:pic>
      <p:sp>
        <p:nvSpPr>
          <p:cNvPr id="11" name="TextBox 11"/>
          <p:cNvSpPr txBox="1"/>
          <p:nvPr/>
        </p:nvSpPr>
        <p:spPr>
          <a:xfrm>
            <a:off x="536714" y="4122085"/>
            <a:ext cx="16881728" cy="5455159"/>
          </a:xfrm>
          <a:prstGeom prst="rect">
            <a:avLst/>
          </a:prstGeom>
        </p:spPr>
        <p:txBody>
          <a:bodyPr lIns="0" tIns="0" rIns="0" bIns="0" rtlCol="0" anchor="t">
            <a:spAutoFit/>
          </a:bodyPr>
          <a:lstStyle/>
          <a:p>
            <a:pPr algn="ctr">
              <a:lnSpc>
                <a:spcPts val="4871"/>
              </a:lnSpc>
            </a:pPr>
            <a:r>
              <a:rPr lang="en-US" sz="3479">
                <a:solidFill>
                  <a:srgbClr val="000000"/>
                </a:solidFill>
                <a:latin typeface="Canva Sans"/>
              </a:rPr>
              <a:t>One compelling reason to choose React JS as a field is its popularity and demand in the job market. Many companies are now adopting React JS as their primary web development framework, leading to a high demand for skilled React JS developers. Additionally, React JS offers a unique approach to building user interfaces that promotes code reuse, faster rendering, and better performance, making it an exciting and dynamic field to work in. With a large and active community of developers constantly pushing the boundaries of what's possible with React JS, there are always new opportunities to learn, grow, and innovate in this field.</a:t>
            </a:r>
          </a:p>
        </p:txBody>
      </p:sp>
      <p:sp>
        <p:nvSpPr>
          <p:cNvPr id="12" name="TextBox 12"/>
          <p:cNvSpPr txBox="1"/>
          <p:nvPr/>
        </p:nvSpPr>
        <p:spPr>
          <a:xfrm>
            <a:off x="1546887" y="1397675"/>
            <a:ext cx="15194227" cy="527685"/>
          </a:xfrm>
          <a:prstGeom prst="rect">
            <a:avLst/>
          </a:prstGeom>
        </p:spPr>
        <p:txBody>
          <a:bodyPr lIns="0" tIns="0" rIns="0" bIns="0" rtlCol="0" anchor="t">
            <a:spAutoFit/>
          </a:bodyPr>
          <a:lstStyle/>
          <a:p>
            <a:pPr algn="ctr">
              <a:lnSpc>
                <a:spcPts val="4349"/>
              </a:lnSpc>
            </a:pPr>
            <a:endParaRPr/>
          </a:p>
        </p:txBody>
      </p:sp>
      <p:sp>
        <p:nvSpPr>
          <p:cNvPr id="13" name="TextBox 13"/>
          <p:cNvSpPr txBox="1"/>
          <p:nvPr/>
        </p:nvSpPr>
        <p:spPr>
          <a:xfrm>
            <a:off x="869558" y="773551"/>
            <a:ext cx="11860184" cy="1766409"/>
          </a:xfrm>
          <a:prstGeom prst="rect">
            <a:avLst/>
          </a:prstGeom>
        </p:spPr>
        <p:txBody>
          <a:bodyPr lIns="0" tIns="0" rIns="0" bIns="0" rtlCol="0" anchor="t">
            <a:spAutoFit/>
          </a:bodyPr>
          <a:lstStyle/>
          <a:p>
            <a:pPr algn="ctr">
              <a:lnSpc>
                <a:spcPts val="7113"/>
              </a:lnSpc>
            </a:pPr>
            <a:r>
              <a:rPr lang="en-US" sz="5081">
                <a:solidFill>
                  <a:srgbClr val="FFFFFF"/>
                </a:solidFill>
                <a:latin typeface="Canva Sans Bold"/>
              </a:rPr>
              <a:t> Why you should choose ReactJs as your field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5356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51529" y="314325"/>
          <a:ext cx="8641568" cy="9757318"/>
        </p:xfrm>
        <a:graphic>
          <a:graphicData uri="http://schemas.openxmlformats.org/drawingml/2006/table">
            <a:tbl>
              <a:tblPr/>
              <a:tblGrid>
                <a:gridCol w="8641568"/>
              </a:tblGrid>
              <a:tr h="2638425">
                <a:tc>
                  <a:txBody>
                    <a:bodyPr/>
                    <a:lstStyle/>
                    <a:p>
                      <a:pPr algn="l">
                        <a:lnSpc>
                          <a:spcPts val="6579"/>
                        </a:lnSpc>
                        <a:defRPr/>
                      </a:pPr>
                      <a:r>
                        <a:rPr lang="en-US" sz="4699">
                          <a:solidFill>
                            <a:srgbClr val="FAEFE6"/>
                          </a:solidFill>
                          <a:latin typeface="Hagrid"/>
                        </a:rPr>
                        <a:t>Pathway to follow for ReactJs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D46BCA"/>
                      </a:solidFill>
                      <a:prstDash val="solid"/>
                      <a:round/>
                      <a:headEnd type="none" w="med" len="med"/>
                      <a:tailEnd type="none" w="med" len="med"/>
                    </a:lnB>
                  </a:tcPr>
                </a:tc>
              </a:tr>
              <a:tr h="7118893">
                <a:tc>
                  <a:txBody>
                    <a:bodyPr/>
                    <a:lstStyle/>
                    <a:p>
                      <a:pPr algn="l">
                        <a:lnSpc>
                          <a:spcPts val="3359"/>
                        </a:lnSpc>
                        <a:defRPr/>
                      </a:pPr>
                      <a:r>
                        <a:rPr lang="en-US" sz="2399">
                          <a:solidFill>
                            <a:srgbClr val="FAEFE6"/>
                          </a:solidFill>
                          <a:latin typeface="Body Text"/>
                        </a:rPr>
                        <a:t>Start with the basics of JavaScript and HTML/CSS, as these are the building blocks of React JS. Familiarize yourself with concepts such as variables, functions, and loops.</a:t>
                      </a:r>
                      <a:endParaRPr lang="en-US" sz="1100"/>
                    </a:p>
                    <a:p>
                      <a:pPr>
                        <a:lnSpc>
                          <a:spcPts val="3359"/>
                        </a:lnSpc>
                      </a:pPr>
                      <a:endParaRPr lang="en-US" sz="1100"/>
                    </a:p>
                    <a:p>
                      <a:pPr>
                        <a:lnSpc>
                          <a:spcPts val="3359"/>
                        </a:lnSpc>
                      </a:pPr>
                      <a:r>
                        <a:rPr lang="en-US" sz="2399">
                          <a:solidFill>
                            <a:srgbClr val="FAEFE6"/>
                          </a:solidFill>
                          <a:latin typeface="Body Text"/>
                        </a:rPr>
                        <a:t>Learn the fundamentals of React JS, including JSX, components, state, and props. Practice building simple applications and gradually work your way up to more complex projects.</a:t>
                      </a:r>
                    </a:p>
                    <a:p>
                      <a:pPr>
                        <a:lnSpc>
                          <a:spcPts val="3359"/>
                        </a:lnSpc>
                      </a:pPr>
                      <a:endParaRPr lang="en-US" sz="2399">
                        <a:solidFill>
                          <a:srgbClr val="FAEFE6"/>
                        </a:solidFill>
                        <a:latin typeface="Body Text"/>
                      </a:endParaRPr>
                    </a:p>
                    <a:p>
                      <a:pPr>
                        <a:lnSpc>
                          <a:spcPts val="3359"/>
                        </a:lnSpc>
                      </a:pPr>
                      <a:r>
                        <a:rPr lang="en-US" sz="2399">
                          <a:solidFill>
                            <a:srgbClr val="FAEFE6"/>
                          </a:solidFill>
                          <a:latin typeface="Body Text"/>
                        </a:rPr>
                        <a:t>Keep up with the latest trends and developments in React JS by following online resources such as blogs, forums, and social media groups. Attend meetups and conferences to network with other developers and stay up-to-date on best practices and emerging technologies.</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6BCA"/>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bl>
          </a:graphicData>
        </a:graphic>
      </p:graphicFrame>
      <p:grpSp>
        <p:nvGrpSpPr>
          <p:cNvPr id="3" name="Group 3"/>
          <p:cNvGrpSpPr/>
          <p:nvPr/>
        </p:nvGrpSpPr>
        <p:grpSpPr>
          <a:xfrm>
            <a:off x="914400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AEFE6"/>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989412" y="2411945"/>
            <a:ext cx="5453176" cy="54631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1171</Words>
  <Application>Microsoft Office PowerPoint</Application>
  <PresentationFormat>Custom</PresentationFormat>
  <Paragraphs>81</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Hagrid</vt:lpstr>
      <vt:lpstr>Hagrid Bold</vt:lpstr>
      <vt:lpstr>Body Text</vt:lpstr>
      <vt:lpstr>Calibri</vt:lpstr>
      <vt:lpstr>Body Text Bold</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JS: Making Web Development Simple and Fun</dc:title>
  <cp:lastModifiedBy>19SW102</cp:lastModifiedBy>
  <cp:revision>2</cp:revision>
  <dcterms:created xsi:type="dcterms:W3CDTF">2006-08-16T00:00:00Z</dcterms:created>
  <dcterms:modified xsi:type="dcterms:W3CDTF">2023-03-31T04:44:02Z</dcterms:modified>
  <dc:identifier>DAFesYiRd-0</dc:identifier>
</cp:coreProperties>
</file>